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95"/>
  </p:notesMasterIdLst>
  <p:sldIdLst>
    <p:sldId id="256" r:id="rId2"/>
    <p:sldId id="545" r:id="rId3"/>
    <p:sldId id="549" r:id="rId4"/>
    <p:sldId id="629" r:id="rId5"/>
    <p:sldId id="630" r:id="rId6"/>
    <p:sldId id="616" r:id="rId7"/>
    <p:sldId id="714" r:id="rId8"/>
    <p:sldId id="628" r:id="rId9"/>
    <p:sldId id="631" r:id="rId10"/>
    <p:sldId id="632" r:id="rId11"/>
    <p:sldId id="634" r:id="rId12"/>
    <p:sldId id="636" r:id="rId13"/>
    <p:sldId id="637" r:id="rId14"/>
    <p:sldId id="635" r:id="rId15"/>
    <p:sldId id="638" r:id="rId16"/>
    <p:sldId id="639" r:id="rId17"/>
    <p:sldId id="640" r:id="rId18"/>
    <p:sldId id="641" r:id="rId19"/>
    <p:sldId id="721" r:id="rId20"/>
    <p:sldId id="642" r:id="rId21"/>
    <p:sldId id="643" r:id="rId22"/>
    <p:sldId id="644" r:id="rId23"/>
    <p:sldId id="645" r:id="rId24"/>
    <p:sldId id="646" r:id="rId25"/>
    <p:sldId id="647" r:id="rId26"/>
    <p:sldId id="648" r:id="rId27"/>
    <p:sldId id="649" r:id="rId28"/>
    <p:sldId id="706" r:id="rId29"/>
    <p:sldId id="716" r:id="rId30"/>
    <p:sldId id="717" r:id="rId31"/>
    <p:sldId id="718" r:id="rId32"/>
    <p:sldId id="719" r:id="rId33"/>
    <p:sldId id="720" r:id="rId34"/>
    <p:sldId id="662" r:id="rId35"/>
    <p:sldId id="663" r:id="rId36"/>
    <p:sldId id="664" r:id="rId37"/>
    <p:sldId id="650" r:id="rId38"/>
    <p:sldId id="680" r:id="rId39"/>
    <p:sldId id="722" r:id="rId40"/>
    <p:sldId id="723" r:id="rId41"/>
    <p:sldId id="724" r:id="rId42"/>
    <p:sldId id="725" r:id="rId43"/>
    <p:sldId id="726" r:id="rId44"/>
    <p:sldId id="727" r:id="rId45"/>
    <p:sldId id="651" r:id="rId46"/>
    <p:sldId id="652" r:id="rId47"/>
    <p:sldId id="715" r:id="rId48"/>
    <p:sldId id="653" r:id="rId49"/>
    <p:sldId id="656" r:id="rId50"/>
    <p:sldId id="657" r:id="rId51"/>
    <p:sldId id="658" r:id="rId52"/>
    <p:sldId id="728" r:id="rId53"/>
    <p:sldId id="681" r:id="rId54"/>
    <p:sldId id="729" r:id="rId55"/>
    <p:sldId id="667" r:id="rId56"/>
    <p:sldId id="668" r:id="rId57"/>
    <p:sldId id="654" r:id="rId58"/>
    <p:sldId id="655" r:id="rId59"/>
    <p:sldId id="659" r:id="rId60"/>
    <p:sldId id="669" r:id="rId61"/>
    <p:sldId id="660" r:id="rId62"/>
    <p:sldId id="670" r:id="rId63"/>
    <p:sldId id="671" r:id="rId64"/>
    <p:sldId id="672" r:id="rId65"/>
    <p:sldId id="688" r:id="rId66"/>
    <p:sldId id="689" r:id="rId67"/>
    <p:sldId id="675" r:id="rId68"/>
    <p:sldId id="690" r:id="rId69"/>
    <p:sldId id="682" r:id="rId70"/>
    <p:sldId id="707" r:id="rId71"/>
    <p:sldId id="709" r:id="rId72"/>
    <p:sldId id="708" r:id="rId73"/>
    <p:sldId id="694" r:id="rId74"/>
    <p:sldId id="710" r:id="rId75"/>
    <p:sldId id="711" r:id="rId76"/>
    <p:sldId id="712" r:id="rId77"/>
    <p:sldId id="697" r:id="rId78"/>
    <p:sldId id="713" r:id="rId79"/>
    <p:sldId id="674" r:id="rId80"/>
    <p:sldId id="676" r:id="rId81"/>
    <p:sldId id="677" r:id="rId82"/>
    <p:sldId id="685" r:id="rId83"/>
    <p:sldId id="702" r:id="rId84"/>
    <p:sldId id="700" r:id="rId85"/>
    <p:sldId id="701" r:id="rId86"/>
    <p:sldId id="703" r:id="rId87"/>
    <p:sldId id="704" r:id="rId88"/>
    <p:sldId id="705" r:id="rId89"/>
    <p:sldId id="678" r:id="rId90"/>
    <p:sldId id="683" r:id="rId91"/>
    <p:sldId id="684" r:id="rId92"/>
    <p:sldId id="686" r:id="rId93"/>
    <p:sldId id="679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 autoAdjust="0"/>
    <p:restoredTop sz="94368" autoAdjust="0"/>
  </p:normalViewPr>
  <p:slideViewPr>
    <p:cSldViewPr>
      <p:cViewPr varScale="1">
        <p:scale>
          <a:sx n="119" d="100"/>
          <a:sy n="119" d="100"/>
        </p:scale>
        <p:origin x="360" y="19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951DD-4DF1-4571-83EB-38AC2FEBD740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27381-AA39-48A1-A649-7082EEC6B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5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259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110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5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4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83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37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4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699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897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085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19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412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5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634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062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30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413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551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045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110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402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11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041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380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694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239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54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accent2"/>
                </a:solidFill>
              </a:rPr>
              <a:t>https://deck-of-</a:t>
            </a:r>
            <a:r>
              <a:rPr lang="en-US" altLang="zh-CN" sz="1200" dirty="0" err="1">
                <a:solidFill>
                  <a:schemeClr val="accent2"/>
                </a:solidFill>
              </a:rPr>
              <a:t>cards.js.org</a:t>
            </a:r>
            <a:r>
              <a:rPr lang="en-US" altLang="zh-CN" sz="1200" dirty="0">
                <a:solidFill>
                  <a:schemeClr val="accent2"/>
                </a:solidFill>
              </a:rPr>
              <a:t>/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5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492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570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716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41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78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376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425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216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246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530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4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357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0665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7720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3322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658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779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20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9518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571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18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3235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7249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9057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5850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6611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97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还能看一个更复杂的例子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9373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6801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7296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6785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864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9293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8157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9119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898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2711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247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还能看一个更复杂的例子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7372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5934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4605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299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3505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7409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7899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0782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4966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9076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11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721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5861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5293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8926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398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9065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84205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8827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4927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03372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630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5965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5403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53255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6684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排序主体（提示：两两逐一比较）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i= 0;i&lt;array.length-1;i++ ){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i+1;j&lt;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array.length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;j++ ){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比较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置换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if(array[i]&gt;array[j]){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array[i];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array[i] = array[j];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array[j] = 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9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DDF5-8FB2-4CA4-ADC5-020D22AEBBCE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3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680E8-98A1-48EB-8718-63856BD62586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6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50FC-C9EB-4E05-8904-6CF44D3051B9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83740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3E05-91B8-4D1E-8D52-9ACF2950BA6E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B3E2C-1596-4F8D-A721-FA691D330E97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12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8FB5-77C2-4D76-B111-5C136B47BB48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2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AEB4-7794-4D9D-92E1-5C04B29CD36A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18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2EA6-D5FF-49A0-B568-90938191D35E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8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60FE-45DC-4C2E-B802-82952F5F252F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83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C35-319A-424B-B9FA-49799D3C9820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62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537A-90BB-420B-A0B0-EEC7C16BD65B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44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250FC-C9EB-4E05-8904-6CF44D3051B9}" type="datetime1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bg object 17">
            <a:extLst>
              <a:ext uri="{FF2B5EF4-FFF2-40B4-BE49-F238E27FC236}">
                <a16:creationId xmlns:a16="http://schemas.microsoft.com/office/drawing/2014/main" id="{792A9D6B-843C-B845-BF9C-40307D627D60}"/>
              </a:ext>
            </a:extLst>
          </p:cNvPr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09728" y="954024"/>
            <a:ext cx="11653714" cy="6096"/>
          </a:xfrm>
          <a:prstGeom prst="rect">
            <a:avLst/>
          </a:prstGeom>
        </p:spPr>
      </p:pic>
      <p:pic>
        <p:nvPicPr>
          <p:cNvPr id="9" name="Picture 1042" descr="logo">
            <a:extLst>
              <a:ext uri="{FF2B5EF4-FFF2-40B4-BE49-F238E27FC236}">
                <a16:creationId xmlns:a16="http://schemas.microsoft.com/office/drawing/2014/main" id="{6BC13B39-40BF-CF4A-8F3F-7D1A82319F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83" y="60685"/>
            <a:ext cx="632359" cy="8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9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6.jpe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3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057400" y="2133600"/>
            <a:ext cx="8153400" cy="1143000"/>
          </a:xfrm>
          <a:prstGeom prst="rect">
            <a:avLst/>
          </a:prstGeom>
          <a:noFill/>
          <a:ln/>
        </p:spPr>
        <p:txBody>
          <a:bodyPr/>
          <a:lstStyle/>
          <a:p>
            <a:pPr algn="ctr">
              <a:spcBef>
                <a:spcPts val="0"/>
              </a:spcBef>
            </a:pPr>
            <a:r>
              <a:rPr kumimoji="1" lang="en-US" altLang="zh-CN" kern="0" dirty="0">
                <a:solidFill>
                  <a:srgbClr val="333399"/>
                </a:solidFill>
                <a:latin typeface="Comic Sans MS" pitchFamily="66" charset="0"/>
                <a:ea typeface="华文新魏"/>
              </a:rPr>
              <a:t>JAVA</a:t>
            </a:r>
            <a:r>
              <a:rPr kumimoji="1" lang="zh-CN" altLang="en-US" sz="4800" kern="0" dirty="0">
                <a:solidFill>
                  <a:srgbClr val="333399"/>
                </a:solidFill>
                <a:latin typeface="Comic Sans MS" pitchFamily="66" charset="0"/>
                <a:ea typeface="华文新魏"/>
              </a:rPr>
              <a:t>语言程序设计</a:t>
            </a:r>
            <a:endParaRPr lang="zh-CN" altLang="en-US" sz="4800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8"/>
          <p:cNvSpPr txBox="1">
            <a:spLocks noChangeArrowheads="1"/>
          </p:cNvSpPr>
          <p:nvPr/>
        </p:nvSpPr>
        <p:spPr bwMode="auto">
          <a:xfrm>
            <a:off x="3048000" y="40386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None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3333CC"/>
              </a:buClr>
              <a:defRPr/>
            </a:pPr>
            <a:r>
              <a:rPr lang="zh-CN" altLang="en-US" sz="4000" b="1" kern="0" dirty="0">
                <a:solidFill>
                  <a:srgbClr val="000000"/>
                </a:solidFill>
                <a:latin typeface="Comic Sans MS"/>
                <a:ea typeface="华文行楷"/>
              </a:rPr>
              <a:t>王宇翔</a:t>
            </a:r>
          </a:p>
          <a:p>
            <a:pPr>
              <a:buClr>
                <a:srgbClr val="3333CC"/>
              </a:buClr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mic Sans MS"/>
                <a:ea typeface="华文行楷"/>
              </a:rPr>
              <a:t>lsswyx@hdu.edu.cn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C7EF4F-876C-A74B-8541-672BA46BE055}"/>
              </a:ext>
            </a:extLst>
          </p:cNvPr>
          <p:cNvSpPr/>
          <p:nvPr/>
        </p:nvSpPr>
        <p:spPr>
          <a:xfrm>
            <a:off x="47328" y="908720"/>
            <a:ext cx="117373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1544" y="1628800"/>
            <a:ext cx="7632848" cy="427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90600" lvl="1" indent="-533400">
              <a:lnSpc>
                <a:spcPct val="90000"/>
              </a:lnSpc>
              <a:buSzPct val="90000"/>
            </a:pPr>
            <a:r>
              <a:rPr lang="zh-CN" altLang="en-US" sz="2400" b="1" dirty="0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方式一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: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声明和创建数组后对数组初始化</a:t>
            </a:r>
          </a:p>
          <a:p>
            <a:pPr marL="1371600" lvl="2" indent="-457200">
              <a:lnSpc>
                <a:spcPct val="90000"/>
              </a:lnSpc>
              <a:buSzPct val="90000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1371600" lvl="2" indent="-4572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class Test {</a:t>
            </a:r>
          </a:p>
          <a:p>
            <a:pPr marL="1371600" lvl="2" indent="-4572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	public static void main(String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args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[]) {</a:t>
            </a:r>
          </a:p>
          <a:p>
            <a:pPr marL="1371600" lvl="2" indent="-4572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		</a:t>
            </a:r>
            <a:r>
              <a:rPr lang="en-US" altLang="zh-CN" sz="240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lang="en-US" altLang="zh-CN" sz="24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 a[] = new </a:t>
            </a:r>
            <a:r>
              <a:rPr lang="en-US" altLang="zh-CN" sz="240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lang="en-US" altLang="zh-CN" sz="24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[5];</a:t>
            </a:r>
          </a:p>
          <a:p>
            <a:pPr marL="1371600" lvl="2" indent="-4572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		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System.out.println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(“\t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输出一维数组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a: ”);</a:t>
            </a:r>
          </a:p>
          <a:p>
            <a:pPr marL="1371600" lvl="2" indent="-4572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		</a:t>
            </a:r>
            <a:r>
              <a:rPr lang="en-US" altLang="zh-CN" sz="2400" dirty="0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for (</a:t>
            </a:r>
            <a:r>
              <a:rPr lang="en-US" altLang="zh-CN" sz="2400" dirty="0" err="1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lang="en-US" altLang="zh-CN" sz="2400" dirty="0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 i = 0; i &lt; 5; i++) {</a:t>
            </a:r>
          </a:p>
          <a:p>
            <a:pPr marL="1371600" lvl="2" indent="-4572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		        a[i] = i+1;</a:t>
            </a:r>
          </a:p>
          <a:p>
            <a:pPr marL="1371600" lvl="2" indent="-4572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		        </a:t>
            </a:r>
            <a:r>
              <a:rPr lang="en-US" altLang="zh-CN" sz="2400" dirty="0" err="1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System.out.println</a:t>
            </a:r>
            <a:r>
              <a:rPr lang="en-US" altLang="zh-CN" sz="2400" dirty="0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(“a[”+i+“]=”+a[i]);</a:t>
            </a:r>
          </a:p>
          <a:p>
            <a:pPr marL="1371600" lvl="2" indent="-4572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	       }</a:t>
            </a:r>
          </a:p>
          <a:p>
            <a:pPr marL="1371600" lvl="2" indent="-4572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      }</a:t>
            </a:r>
          </a:p>
          <a:p>
            <a:pPr marL="1371600" lvl="2" indent="-4572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}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84032" y="4797152"/>
            <a:ext cx="1584176" cy="172819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中宋" pitchFamily="2" charset="-122"/>
              </a:rPr>
              <a:t>   a[0]=1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中宋" pitchFamily="2" charset="-122"/>
              </a:rPr>
              <a:t>   a[1]=2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中宋" pitchFamily="2" charset="-122"/>
              </a:rPr>
              <a:t>   a[2]=3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中宋" pitchFamily="2" charset="-122"/>
              </a:rPr>
              <a:t>   a[3]=4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中宋" pitchFamily="2" charset="-122"/>
              </a:rPr>
              <a:t>   a[4]=5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1EBC90D-387B-5249-A57C-B75A11BEED3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数组的初始化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10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1544" y="1628800"/>
            <a:ext cx="76328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90600" lvl="1" indent="-533400">
              <a:lnSpc>
                <a:spcPct val="90000"/>
              </a:lnSpc>
              <a:buSzPct val="90000"/>
            </a:pPr>
            <a:r>
              <a:rPr lang="zh-CN" altLang="en-US" sz="2400" b="1" dirty="0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方式二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: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声明数组的同时对数组初始化</a:t>
            </a:r>
          </a:p>
        </p:txBody>
      </p:sp>
      <p:sp>
        <p:nvSpPr>
          <p:cNvPr id="3" name="矩形 2"/>
          <p:cNvSpPr/>
          <p:nvPr/>
        </p:nvSpPr>
        <p:spPr>
          <a:xfrm>
            <a:off x="2470400" y="2276872"/>
            <a:ext cx="5161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datatype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宋体" charset="-122"/>
              </a:rPr>
              <a:t>arrayRefVar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[]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 =  </a:t>
            </a:r>
            <a:r>
              <a:rPr lang="en-US" altLang="zh-CN" sz="20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{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元素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1,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元素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2 ……</a:t>
            </a:r>
            <a:r>
              <a:rPr lang="en-US" altLang="zh-CN" sz="20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}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;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8" name="Picture 2" descr="C:\Users\Administrator\Desktop\java课件\pics\04\屏幕快照 2017-10-10 下午8.49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18" y="2996952"/>
            <a:ext cx="702139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0400" y="5517232"/>
            <a:ext cx="6649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注意：这种办法如果分开写是错误的</a:t>
            </a:r>
            <a:endParaRPr lang="en-US" altLang="zh-CN" sz="2000" b="1" dirty="0">
              <a:solidFill>
                <a:schemeClr val="accent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0096" y="5359044"/>
            <a:ext cx="1609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lang="en-US" altLang="zh-CN" sz="2000" b="1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 a[];</a:t>
            </a:r>
          </a:p>
          <a:p>
            <a:r>
              <a:rPr lang="en-US" altLang="zh-CN" sz="2000" b="1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a = {1,2,3,4};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4C0AB5E4-845B-F144-BC81-E2FCCF4B332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数组的初始化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24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95600" y="2276872"/>
            <a:ext cx="7200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double[]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myList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 =</a:t>
            </a:r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宋体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new</a:t>
            </a:r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double[10]</a:t>
            </a:r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宋体" charset="-122"/>
              </a:rPr>
              <a:t>;</a:t>
            </a:r>
          </a:p>
          <a:p>
            <a:pPr marL="609600" indent="-60960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Scanner input = </a:t>
            </a:r>
            <a:r>
              <a:rPr lang="en-US" altLang="zh-CN" sz="2400" b="1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new</a:t>
            </a:r>
            <a:r>
              <a:rPr lang="en-US" altLang="zh-CN" sz="2400" dirty="0">
                <a:solidFill>
                  <a:schemeClr val="accent2"/>
                </a:solidFill>
                <a:latin typeface="Calibri" pitchFamily="34" charset="0"/>
                <a:ea typeface="宋体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Scanner(System.in);</a:t>
            </a:r>
          </a:p>
          <a:p>
            <a:pPr marL="609600" indent="-609600">
              <a:lnSpc>
                <a:spcPct val="150000"/>
              </a:lnSpc>
            </a:pP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System.out.print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("Enter " +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myList.length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 + " values: ");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宋体" charset="-122"/>
            </a:endParaRPr>
          </a:p>
          <a:p>
            <a:pPr marL="609600" indent="-609600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for</a:t>
            </a:r>
            <a:r>
              <a:rPr lang="en-US" altLang="zh-CN" sz="2400" dirty="0">
                <a:solidFill>
                  <a:schemeClr val="accent2"/>
                </a:solidFill>
                <a:latin typeface="Calibri" pitchFamily="34" charset="0"/>
                <a:ea typeface="宋体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 i = 0; i &lt; </a:t>
            </a:r>
            <a:r>
              <a:rPr lang="en-US" altLang="zh-CN" sz="2400" dirty="0" err="1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myList.length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; i++) </a:t>
            </a:r>
          </a:p>
          <a:p>
            <a:pPr marL="609600" indent="-60960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 	</a:t>
            </a:r>
            <a:r>
              <a:rPr lang="en-US" altLang="zh-CN" sz="2400" dirty="0" err="1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myList</a:t>
            </a:r>
            <a:r>
              <a:rPr lang="en-US" altLang="zh-CN" sz="2400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[i] = </a:t>
            </a:r>
            <a:r>
              <a:rPr lang="en-US" altLang="zh-CN" sz="2400" dirty="0" err="1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input.nextDouble</a:t>
            </a:r>
            <a:r>
              <a:rPr lang="en-US" altLang="zh-CN" sz="2400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();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64B7AF2-D71B-B141-AEAD-627ACDF36CF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数组的初始化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B5FBF3-DDBC-C443-9A87-29076D660152}"/>
              </a:ext>
            </a:extLst>
          </p:cNvPr>
          <p:cNvSpPr txBox="1"/>
          <p:nvPr/>
        </p:nvSpPr>
        <p:spPr>
          <a:xfrm>
            <a:off x="1703512" y="1671894"/>
            <a:ext cx="8784976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可以用输入数据对数据初始化，也可以随机数据初始化，还可以读取文件数据初始化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0BDA2A-CDB8-4E46-B494-D892EE2E2BF9}"/>
              </a:ext>
            </a:extLst>
          </p:cNvPr>
          <p:cNvSpPr txBox="1"/>
          <p:nvPr/>
        </p:nvSpPr>
        <p:spPr>
          <a:xfrm>
            <a:off x="5735960" y="53732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用户输入数据</a:t>
            </a:r>
          </a:p>
        </p:txBody>
      </p:sp>
    </p:spTree>
    <p:extLst>
      <p:ext uri="{BB962C8B-B14F-4D97-AF65-F5344CB8AC3E}">
        <p14:creationId xmlns:p14="http://schemas.microsoft.com/office/powerpoint/2010/main" val="335706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15680" y="2276872"/>
            <a:ext cx="568863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for</a:t>
            </a:r>
            <a:r>
              <a:rPr lang="en-US" altLang="zh-CN" sz="2400" dirty="0">
                <a:solidFill>
                  <a:schemeClr val="accent2"/>
                </a:solidFill>
                <a:latin typeface="Calibri" pitchFamily="34" charset="0"/>
                <a:ea typeface="宋体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 i = 0; i &lt; </a:t>
            </a:r>
            <a:r>
              <a:rPr lang="en-US" altLang="zh-CN" sz="2400" dirty="0" err="1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myList.length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; i++) </a:t>
            </a:r>
          </a:p>
          <a:p>
            <a:pPr marL="609600" indent="-60960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 	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myList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[i] = </a:t>
            </a:r>
            <a:r>
              <a:rPr lang="en-US" altLang="zh-CN" sz="2400" dirty="0" err="1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Math.random</a:t>
            </a:r>
            <a:r>
              <a:rPr lang="en-US" altLang="zh-CN" sz="2400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()*100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40696" y="386104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4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[0,100)</a:t>
            </a:r>
            <a:r>
              <a:rPr lang="zh-CN" altLang="en-US" sz="24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之间的随机数初始化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253D981-E3E4-8740-B1B5-7111293E612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数组的初始化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0AFB5E-6E19-3244-B8BE-15166E34A120}"/>
              </a:ext>
            </a:extLst>
          </p:cNvPr>
          <p:cNvSpPr txBox="1"/>
          <p:nvPr/>
        </p:nvSpPr>
        <p:spPr>
          <a:xfrm>
            <a:off x="2480376" y="4688078"/>
            <a:ext cx="665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002060"/>
                </a:solidFill>
              </a:rPr>
              <a:t>Math.random</a:t>
            </a:r>
            <a:r>
              <a:rPr kumimoji="1" lang="en-US" altLang="zh-CN" dirty="0">
                <a:solidFill>
                  <a:srgbClr val="002060"/>
                </a:solidFill>
              </a:rPr>
              <a:t>()</a:t>
            </a:r>
            <a:r>
              <a:rPr kumimoji="1" lang="zh-CN" altLang="en-US" dirty="0">
                <a:solidFill>
                  <a:srgbClr val="002060"/>
                </a:solidFill>
              </a:rPr>
              <a:t>产生</a:t>
            </a:r>
            <a:r>
              <a:rPr kumimoji="1" lang="en-US" altLang="zh-CN" dirty="0">
                <a:solidFill>
                  <a:srgbClr val="002060"/>
                </a:solidFill>
              </a:rPr>
              <a:t>[0,1)</a:t>
            </a:r>
            <a:r>
              <a:rPr kumimoji="1" lang="zh-CN" altLang="en-US" dirty="0">
                <a:solidFill>
                  <a:srgbClr val="002060"/>
                </a:solidFill>
              </a:rPr>
              <a:t>之间的浮点数，</a:t>
            </a:r>
            <a:r>
              <a:rPr kumimoji="1" lang="en-US" altLang="zh-CN" dirty="0">
                <a:solidFill>
                  <a:srgbClr val="002060"/>
                </a:solidFill>
              </a:rPr>
              <a:t>X100</a:t>
            </a:r>
            <a:r>
              <a:rPr kumimoji="1" lang="zh-CN" altLang="en-US" dirty="0">
                <a:solidFill>
                  <a:srgbClr val="002060"/>
                </a:solidFill>
              </a:rPr>
              <a:t>后范围扩大至</a:t>
            </a:r>
            <a:r>
              <a:rPr kumimoji="1" lang="en-US" altLang="zh-CN" dirty="0">
                <a:solidFill>
                  <a:srgbClr val="002060"/>
                </a:solidFill>
              </a:rPr>
              <a:t>[0,100)</a:t>
            </a:r>
            <a:endParaRPr kumimoji="1"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1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51584" y="2204864"/>
            <a:ext cx="7704856" cy="404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dirty="0">
                <a:solidFill>
                  <a:srgbClr val="002060"/>
                </a:solidFill>
                <a:highlight>
                  <a:srgbClr val="FFFF00"/>
                </a:highlight>
                <a:cs typeface="Times New Roman" pitchFamily="18" charset="0"/>
              </a:rPr>
              <a:t>对数组的操作：</a:t>
            </a:r>
            <a:endParaRPr lang="en-US" altLang="en-US" sz="2400" dirty="0">
              <a:solidFill>
                <a:srgbClr val="002060"/>
              </a:solidFill>
              <a:highlight>
                <a:srgbClr val="FFFF00"/>
              </a:highlight>
              <a:cs typeface="Times New Roman" pitchFamily="18" charset="0"/>
            </a:endParaRPr>
          </a:p>
          <a:p>
            <a:pPr marL="609600" indent="-609600">
              <a:lnSpc>
                <a:spcPct val="90000"/>
              </a:lnSpc>
              <a:spcBef>
                <a:spcPct val="50000"/>
              </a:spcBef>
              <a:buFont typeface="Monotype Sorts" pitchFamily="2" charset="2"/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Printing arrays</a:t>
            </a:r>
          </a:p>
          <a:p>
            <a:pPr marL="609600" indent="-609600">
              <a:lnSpc>
                <a:spcPct val="90000"/>
              </a:lnSpc>
              <a:spcBef>
                <a:spcPct val="50000"/>
              </a:spcBef>
              <a:buFont typeface="Monotype Sorts" pitchFamily="2" charset="2"/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Summing all elements</a:t>
            </a:r>
          </a:p>
          <a:p>
            <a:pPr marL="609600" indent="-609600">
              <a:lnSpc>
                <a:spcPct val="90000"/>
              </a:lnSpc>
              <a:spcBef>
                <a:spcPct val="50000"/>
              </a:spcBef>
              <a:buFont typeface="Monotype Sorts" pitchFamily="2" charset="2"/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Finding the largest element</a:t>
            </a:r>
          </a:p>
          <a:p>
            <a:pPr marL="609600" indent="-609600">
              <a:lnSpc>
                <a:spcPct val="90000"/>
              </a:lnSpc>
              <a:spcBef>
                <a:spcPct val="50000"/>
              </a:spcBef>
              <a:buFont typeface="Monotype Sorts" pitchFamily="2" charset="2"/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shuffling </a:t>
            </a:r>
          </a:p>
          <a:p>
            <a:pPr marL="609600" indent="-609600">
              <a:lnSpc>
                <a:spcPct val="90000"/>
              </a:lnSpc>
              <a:spcBef>
                <a:spcPct val="50000"/>
              </a:spcBef>
              <a:buFont typeface="Monotype Sorts" pitchFamily="2" charset="2"/>
              <a:buAutoNum type="arabicPeriod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Shifting elements</a:t>
            </a:r>
          </a:p>
          <a:p>
            <a:pPr marL="609600" indent="-609600">
              <a:lnSpc>
                <a:spcPct val="90000"/>
              </a:lnSpc>
              <a:spcBef>
                <a:spcPct val="50000"/>
              </a:spcBef>
              <a:buFont typeface="Monotype Sorts" pitchFamily="2" charset="2"/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Array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assignment</a:t>
            </a:r>
          </a:p>
          <a:p>
            <a:pPr marL="609600" indent="-609600">
              <a:lnSpc>
                <a:spcPct val="90000"/>
              </a:lnSpc>
              <a:spcBef>
                <a:spcPct val="50000"/>
              </a:spcBef>
              <a:buFont typeface="Monotype Sorts" pitchFamily="2" charset="2"/>
              <a:buAutoNum type="arabicPeriod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Sorting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arrays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A5BB20-1BE4-A549-8BA6-C6738826A27B}"/>
              </a:ext>
            </a:extLst>
          </p:cNvPr>
          <p:cNvSpPr txBox="1"/>
          <p:nvPr/>
        </p:nvSpPr>
        <p:spPr>
          <a:xfrm>
            <a:off x="7680176" y="279088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打印数组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3FD661-F88D-214D-8817-E33FFCEE8DED}"/>
              </a:ext>
            </a:extLst>
          </p:cNvPr>
          <p:cNvSpPr txBox="1"/>
          <p:nvPr/>
        </p:nvSpPr>
        <p:spPr>
          <a:xfrm>
            <a:off x="7680176" y="3238093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数组元素求和（</a:t>
            </a:r>
            <a:r>
              <a:rPr kumimoji="1" lang="en-US" altLang="zh-CN" dirty="0"/>
              <a:t>UDF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439936-D351-2F46-B520-D44602C4E7C2}"/>
              </a:ext>
            </a:extLst>
          </p:cNvPr>
          <p:cNvSpPr txBox="1"/>
          <p:nvPr/>
        </p:nvSpPr>
        <p:spPr>
          <a:xfrm>
            <a:off x="7680176" y="378279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找数组最大元素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795173-72F8-F24B-AF57-9EC5A0D7C6E0}"/>
              </a:ext>
            </a:extLst>
          </p:cNvPr>
          <p:cNvSpPr txBox="1"/>
          <p:nvPr/>
        </p:nvSpPr>
        <p:spPr>
          <a:xfrm>
            <a:off x="7680176" y="431598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数组乱序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41D1EF-5D51-5945-83BE-0E904CF4D8E0}"/>
              </a:ext>
            </a:extLst>
          </p:cNvPr>
          <p:cNvSpPr txBox="1"/>
          <p:nvPr/>
        </p:nvSpPr>
        <p:spPr>
          <a:xfrm>
            <a:off x="7680176" y="478786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数组移位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715EA29-E398-594E-9015-B5EA28D72BA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2CF416-4437-C349-88F4-76DC33C41EC6}"/>
              </a:ext>
            </a:extLst>
          </p:cNvPr>
          <p:cNvSpPr txBox="1"/>
          <p:nvPr/>
        </p:nvSpPr>
        <p:spPr>
          <a:xfrm>
            <a:off x="7680176" y="579187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数组排序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6F43C6-C098-7E45-BFA8-B53CAB58FB88}"/>
              </a:ext>
            </a:extLst>
          </p:cNvPr>
          <p:cNvSpPr txBox="1"/>
          <p:nvPr/>
        </p:nvSpPr>
        <p:spPr>
          <a:xfrm>
            <a:off x="7680176" y="530205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数组赋值</a:t>
            </a:r>
          </a:p>
        </p:txBody>
      </p:sp>
    </p:spTree>
    <p:extLst>
      <p:ext uri="{BB962C8B-B14F-4D97-AF65-F5344CB8AC3E}">
        <p14:creationId xmlns:p14="http://schemas.microsoft.com/office/powerpoint/2010/main" val="223438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D199D6B-11D1-2F4F-BEAF-F46ED4391804}"/>
              </a:ext>
            </a:extLst>
          </p:cNvPr>
          <p:cNvSpPr txBox="1"/>
          <p:nvPr/>
        </p:nvSpPr>
        <p:spPr>
          <a:xfrm>
            <a:off x="457199" y="381000"/>
            <a:ext cx="758301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打印数组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1479D39F-4CF6-2D4E-B501-385273A9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1616423"/>
            <a:ext cx="8170863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67755" y="4994379"/>
            <a:ext cx="568863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for</a:t>
            </a:r>
            <a:r>
              <a:rPr lang="en-US" altLang="zh-CN" sz="2400" dirty="0">
                <a:solidFill>
                  <a:schemeClr val="accent2"/>
                </a:solidFill>
                <a:latin typeface="Calibri" pitchFamily="34" charset="0"/>
                <a:ea typeface="宋体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 i = 0; i &lt; </a:t>
            </a:r>
            <a:r>
              <a:rPr lang="en-US" altLang="zh-CN" sz="2400" dirty="0" err="1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myList.length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; i++) </a:t>
            </a:r>
          </a:p>
          <a:p>
            <a:pPr marL="609600" indent="-60960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 	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System.out.println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(</a:t>
            </a:r>
            <a:r>
              <a:rPr lang="en-US" altLang="zh-CN" sz="2400" dirty="0" err="1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myList</a:t>
            </a:r>
            <a:r>
              <a:rPr lang="en-US" altLang="zh-CN" sz="2400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[i]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3996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15680" y="2276872"/>
            <a:ext cx="56886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total = 0;</a:t>
            </a:r>
          </a:p>
          <a:p>
            <a:pPr marL="609600" indent="-609600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for</a:t>
            </a:r>
            <a:r>
              <a:rPr lang="en-US" altLang="zh-CN" sz="2400" dirty="0">
                <a:solidFill>
                  <a:schemeClr val="accent2"/>
                </a:solidFill>
                <a:latin typeface="Calibri" pitchFamily="34" charset="0"/>
                <a:ea typeface="宋体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 i = 0; i &lt; </a:t>
            </a:r>
            <a:r>
              <a:rPr lang="en-US" altLang="zh-CN" sz="2400" dirty="0" err="1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myList.length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; i++) </a:t>
            </a:r>
          </a:p>
          <a:p>
            <a:pPr marL="609600" indent="-60960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 	total += </a:t>
            </a:r>
            <a:r>
              <a:rPr lang="en-US" altLang="zh-CN" sz="2400" dirty="0" err="1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myList</a:t>
            </a:r>
            <a:r>
              <a:rPr lang="en-US" altLang="zh-CN" sz="2400" dirty="0">
                <a:solidFill>
                  <a:srgbClr val="C00000"/>
                </a:solidFill>
                <a:latin typeface="Calibri" pitchFamily="34" charset="0"/>
                <a:ea typeface="宋体" charset="-122"/>
              </a:rPr>
              <a:t>[i]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宋体" charset="-122"/>
              </a:rPr>
              <a:t>;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7164301-9BEC-EF48-8B0D-FD6DF4CD0340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求和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69BB88-7D6F-8540-B26D-EC05C1E621E0}"/>
              </a:ext>
            </a:extLst>
          </p:cNvPr>
          <p:cNvSpPr txBox="1"/>
          <p:nvPr/>
        </p:nvSpPr>
        <p:spPr>
          <a:xfrm>
            <a:off x="3719736" y="511466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002060"/>
                </a:solidFill>
              </a:rPr>
              <a:t>求均值、求方差，各种</a:t>
            </a:r>
            <a:r>
              <a:rPr kumimoji="1" lang="en-US" altLang="zh-CN" b="1" dirty="0">
                <a:solidFill>
                  <a:srgbClr val="002060"/>
                </a:solidFill>
              </a:rPr>
              <a:t>UDF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969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15680" y="3591014"/>
            <a:ext cx="56886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</a:pPr>
            <a:r>
              <a:rPr lang="en-US" altLang="zh-CN" sz="2400" dirty="0">
                <a:solidFill>
                  <a:schemeClr val="accent1"/>
                </a:solidFill>
                <a:ea typeface="宋体" charset="-122"/>
              </a:rPr>
              <a:t>double max = </a:t>
            </a:r>
            <a:r>
              <a:rPr lang="en-US" altLang="zh-CN" sz="2400" dirty="0" err="1">
                <a:solidFill>
                  <a:schemeClr val="accent1"/>
                </a:solidFill>
                <a:ea typeface="宋体" charset="-122"/>
              </a:rPr>
              <a:t>myList</a:t>
            </a:r>
            <a:r>
              <a:rPr lang="en-US" altLang="zh-CN" sz="2400" dirty="0">
                <a:solidFill>
                  <a:schemeClr val="accent1"/>
                </a:solidFill>
                <a:ea typeface="宋体" charset="-122"/>
              </a:rPr>
              <a:t>[0];</a:t>
            </a:r>
            <a:endParaRPr lang="en-US" altLang="zh-CN" sz="2400" b="1" dirty="0">
              <a:solidFill>
                <a:schemeClr val="accent1"/>
              </a:solidFill>
              <a:ea typeface="宋体" charset="-122"/>
            </a:endParaRPr>
          </a:p>
          <a:p>
            <a:pPr marL="609600" indent="-609600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ea typeface="宋体" charset="-122"/>
              </a:rPr>
              <a:t>for</a:t>
            </a: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宋体" charset="-122"/>
              </a:rPr>
              <a:t>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宋体" charset="-122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宋体" charset="-122"/>
              </a:rPr>
              <a:t> i = 1; i &lt; </a:t>
            </a:r>
            <a:r>
              <a:rPr lang="en-US" altLang="zh-CN" sz="2400" dirty="0" err="1">
                <a:solidFill>
                  <a:srgbClr val="C00000"/>
                </a:solidFill>
                <a:ea typeface="宋体" charset="-122"/>
              </a:rPr>
              <a:t>myList.length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宋体" charset="-122"/>
              </a:rPr>
              <a:t>; i++) {</a:t>
            </a:r>
          </a:p>
          <a:p>
            <a:pPr marL="609600" indent="-60960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宋体" charset="-122"/>
              </a:rPr>
              <a:t>	</a:t>
            </a:r>
            <a:r>
              <a:rPr lang="en-US" altLang="zh-CN" sz="2400" b="1" dirty="0">
                <a:solidFill>
                  <a:srgbClr val="C00000"/>
                </a:solidFill>
                <a:ea typeface="宋体" charset="-122"/>
              </a:rPr>
              <a:t>if</a:t>
            </a:r>
            <a:r>
              <a:rPr lang="en-US" altLang="zh-CN" sz="2400" dirty="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宋体" charset="-122"/>
              </a:rPr>
              <a:t>(</a:t>
            </a:r>
            <a:r>
              <a:rPr lang="en-US" altLang="zh-CN" sz="2400" dirty="0" err="1">
                <a:solidFill>
                  <a:srgbClr val="C00000"/>
                </a:solidFill>
                <a:ea typeface="宋体" charset="-122"/>
              </a:rPr>
              <a:t>myList</a:t>
            </a:r>
            <a:r>
              <a:rPr lang="en-US" altLang="zh-CN" sz="2400" dirty="0">
                <a:solidFill>
                  <a:srgbClr val="C00000"/>
                </a:solidFill>
                <a:ea typeface="宋体" charset="-122"/>
              </a:rPr>
              <a:t>[i] &gt; max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宋体" charset="-122"/>
              </a:rPr>
              <a:t>) </a:t>
            </a:r>
          </a:p>
          <a:p>
            <a:pPr marL="609600" indent="-60960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宋体" charset="-122"/>
              </a:rPr>
              <a:t>		  max =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宋体" charset="-122"/>
              </a:rPr>
              <a:t>myList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宋体" charset="-122"/>
              </a:rPr>
              <a:t>[i];</a:t>
            </a:r>
          </a:p>
          <a:p>
            <a:pPr marL="609600" indent="-609600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ea typeface="宋体" charset="-122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3502042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4130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86218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78306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72064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64152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9816" y="1876746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如何找最大值？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821956D-9DF2-2147-96D2-4FEB174DC4C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找最大值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80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15680" y="1844825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如何打乱一个数组中元素的顺序？</a:t>
            </a:r>
          </a:p>
        </p:txBody>
      </p:sp>
      <p:sp>
        <p:nvSpPr>
          <p:cNvPr id="7" name="矩形 6"/>
          <p:cNvSpPr/>
          <p:nvPr/>
        </p:nvSpPr>
        <p:spPr>
          <a:xfrm>
            <a:off x="3790074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82162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74250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6338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60096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52184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434BD0A4-6D56-9741-B7C0-12ACEBE6C61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乱序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8011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15680" y="1844825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如何打乱一个数组中元素的顺序？</a:t>
            </a:r>
          </a:p>
        </p:txBody>
      </p:sp>
      <p:sp>
        <p:nvSpPr>
          <p:cNvPr id="7" name="矩形 6"/>
          <p:cNvSpPr/>
          <p:nvPr/>
        </p:nvSpPr>
        <p:spPr>
          <a:xfrm>
            <a:off x="3790074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82162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74250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6338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60096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52184" y="2780928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6" y="3768915"/>
            <a:ext cx="6235945" cy="1851819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434BD0A4-6D56-9741-B7C0-12ACEBE6C61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乱序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82AC8E-D244-194A-B4CD-07BE000DA98E}"/>
              </a:ext>
            </a:extLst>
          </p:cNvPr>
          <p:cNvSpPr txBox="1"/>
          <p:nvPr/>
        </p:nvSpPr>
        <p:spPr>
          <a:xfrm>
            <a:off x="7513614" y="4694824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随机生成一个数组下标，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[0,6)</a:t>
            </a:r>
            <a:endParaRPr kumimoji="1" lang="zh-CN" altLang="en-US" dirty="0">
              <a:solidFill>
                <a:srgbClr val="00206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39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06334" y="1568981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</a:rPr>
              <a:t>Chapter3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0136" y="1575857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</a:rPr>
              <a:t>Chapter4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23992" y="1496974"/>
            <a:ext cx="0" cy="474033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74286" y="2107039"/>
            <a:ext cx="2729626" cy="280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标准输入输出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条件选择语句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/>
              <a:t>switch</a:t>
            </a:r>
            <a:r>
              <a:rPr lang="zh-CN" altLang="en-US" sz="2400" dirty="0"/>
              <a:t>语句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循环控制语句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跳转语句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04112" y="2122978"/>
            <a:ext cx="3096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数组的概念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一维数组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多维数组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数组的界限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字符串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FFD25F3-A976-2C46-989A-E4C68053CE69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1369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08" y="3156942"/>
            <a:ext cx="891368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215680" y="1844825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如何将数组的元素整体向左移一位？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C9490A4-5B68-7A4E-9DA5-9205176ED8FE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移位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801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13756" y="3717033"/>
            <a:ext cx="8964488" cy="1557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zh-CN" alt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方法一：数组的整体赋值</a:t>
            </a:r>
            <a:endParaRPr kumimoji="1" lang="en-US" altLang="zh-CN" sz="2800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zh-CN" alt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方法二：数组遍历赋值</a:t>
            </a: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  <a:defRPr/>
            </a:pPr>
            <a:r>
              <a:rPr kumimoji="1" lang="zh-CN" alt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方法三：用</a:t>
            </a:r>
            <a:r>
              <a:rPr kumimoji="1" lang="en-US" altLang="zh-CN" sz="2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java.lang.System</a:t>
            </a:r>
            <a:r>
              <a:rPr kumimoji="1" lang="zh-CN" alt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类的方法进行数组赋值</a:t>
            </a:r>
            <a:endParaRPr lang="zh-CN" altLang="en-US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9331" y="2175248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数组声明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07523" y="2175247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数组创建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91944" y="2175246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数组初始化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36160" y="217524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数组赋值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79331" y="285293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生成引用变量</a:t>
            </a:r>
          </a:p>
        </p:txBody>
      </p:sp>
      <p:cxnSp>
        <p:nvCxnSpPr>
          <p:cNvPr id="11" name="直接箭头连接符 10"/>
          <p:cNvCxnSpPr>
            <a:stCxn id="3" idx="2"/>
            <a:endCxn id="9" idx="0"/>
          </p:cNvCxnSpPr>
          <p:nvPr/>
        </p:nvCxnSpPr>
        <p:spPr>
          <a:xfrm>
            <a:off x="3203467" y="2636912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07523" y="285293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分配数组空间</a:t>
            </a:r>
          </a:p>
        </p:txBody>
      </p:sp>
      <p:cxnSp>
        <p:nvCxnSpPr>
          <p:cNvPr id="15" name="直接箭头连接符 14"/>
          <p:cNvCxnSpPr>
            <a:endCxn id="14" idx="0"/>
          </p:cNvCxnSpPr>
          <p:nvPr/>
        </p:nvCxnSpPr>
        <p:spPr>
          <a:xfrm>
            <a:off x="4931659" y="2636912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556032" y="285293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给数组初始值</a:t>
            </a:r>
          </a:p>
        </p:txBody>
      </p:sp>
      <p:cxnSp>
        <p:nvCxnSpPr>
          <p:cNvPr id="17" name="直接箭头连接符 16"/>
          <p:cNvCxnSpPr>
            <a:endCxn id="16" idx="0"/>
          </p:cNvCxnSpPr>
          <p:nvPr/>
        </p:nvCxnSpPr>
        <p:spPr>
          <a:xfrm>
            <a:off x="6780168" y="2636909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536160" y="285073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给数组赋值</a:t>
            </a:r>
          </a:p>
        </p:txBody>
      </p:sp>
      <p:cxnSp>
        <p:nvCxnSpPr>
          <p:cNvPr id="19" name="直接箭头连接符 18"/>
          <p:cNvCxnSpPr>
            <a:endCxn id="18" idx="0"/>
          </p:cNvCxnSpPr>
          <p:nvPr/>
        </p:nvCxnSpPr>
        <p:spPr>
          <a:xfrm>
            <a:off x="8760296" y="2634708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2">
            <a:extLst>
              <a:ext uri="{FF2B5EF4-FFF2-40B4-BE49-F238E27FC236}">
                <a16:creationId xmlns:a16="http://schemas.microsoft.com/office/drawing/2014/main" id="{7BDFE860-87C1-5047-B3BA-50F4ECD8233D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733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672064" y="4112096"/>
            <a:ext cx="3744416" cy="9144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457200" indent="-457200">
              <a:spcBef>
                <a:spcPct val="0"/>
              </a:spcBef>
            </a:pPr>
            <a:r>
              <a:rPr lang="en-US" altLang="zh-CN" sz="2000" dirty="0" err="1">
                <a:latin typeface="Tahoma" pitchFamily="34" charset="0"/>
                <a:ea typeface="华文中宋" pitchFamily="2" charset="-122"/>
              </a:rPr>
              <a:t>int</a:t>
            </a:r>
            <a:r>
              <a:rPr lang="en-US" altLang="zh-CN" sz="2000" dirty="0">
                <a:latin typeface="Tahoma" pitchFamily="34" charset="0"/>
                <a:ea typeface="华文中宋" pitchFamily="2" charset="-122"/>
              </a:rPr>
              <a:t> a[] = {2, 4, 6, 8, 0}; </a:t>
            </a:r>
          </a:p>
          <a:p>
            <a:pPr marL="457200" indent="-457200">
              <a:spcBef>
                <a:spcPct val="0"/>
              </a:spcBef>
            </a:pPr>
            <a:r>
              <a:rPr lang="en-US" altLang="zh-CN" sz="2000" dirty="0" err="1">
                <a:latin typeface="Tahoma" pitchFamily="34" charset="0"/>
                <a:ea typeface="华文中宋" pitchFamily="2" charset="-122"/>
              </a:rPr>
              <a:t>int</a:t>
            </a:r>
            <a:r>
              <a:rPr lang="en-US" altLang="zh-CN" sz="2000" dirty="0">
                <a:latin typeface="Tahoma" pitchFamily="34" charset="0"/>
                <a:ea typeface="华文中宋" pitchFamily="2" charset="-122"/>
              </a:rPr>
              <a:t> b[];  </a:t>
            </a:r>
            <a:r>
              <a:rPr lang="en-US" altLang="zh-CN" sz="2000" dirty="0" err="1">
                <a:latin typeface="Tahoma" pitchFamily="34" charset="0"/>
                <a:ea typeface="华文中宋" pitchFamily="2" charset="-122"/>
              </a:rPr>
              <a:t>int</a:t>
            </a:r>
            <a:r>
              <a:rPr lang="en-US" altLang="zh-CN" sz="2000" dirty="0">
                <a:latin typeface="Tahoma" pitchFamily="34" charset="0"/>
                <a:ea typeface="华文中宋" pitchFamily="2" charset="-122"/>
              </a:rPr>
              <a:t> c[] = {1, 3, 5, 7};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72064" y="5178896"/>
            <a:ext cx="3744416" cy="9144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457200" indent="-457200">
              <a:spcBef>
                <a:spcPct val="0"/>
              </a:spcBef>
            </a:pPr>
            <a:r>
              <a:rPr lang="en-US" altLang="zh-CN" sz="2000" dirty="0" err="1">
                <a:latin typeface="Tahoma" pitchFamily="34" charset="0"/>
                <a:ea typeface="华文中宋" pitchFamily="2" charset="-122"/>
              </a:rPr>
              <a:t>int</a:t>
            </a:r>
            <a:r>
              <a:rPr lang="en-US" altLang="zh-CN" sz="2000" dirty="0">
                <a:latin typeface="Tahoma" pitchFamily="34" charset="0"/>
                <a:ea typeface="华文中宋" pitchFamily="2" charset="-122"/>
              </a:rPr>
              <a:t> a[] = {2, 4, 6, 8}; </a:t>
            </a:r>
          </a:p>
          <a:p>
            <a:pPr marL="457200" indent="-457200">
              <a:spcBef>
                <a:spcPct val="0"/>
              </a:spcBef>
            </a:pPr>
            <a:r>
              <a:rPr lang="en-US" altLang="zh-CN" sz="2000" dirty="0" err="1">
                <a:latin typeface="Tahoma" pitchFamily="34" charset="0"/>
                <a:ea typeface="华文中宋" pitchFamily="2" charset="-122"/>
              </a:rPr>
              <a:t>int</a:t>
            </a:r>
            <a:r>
              <a:rPr lang="en-US" altLang="zh-CN" sz="2000" dirty="0">
                <a:latin typeface="Tahoma" pitchFamily="34" charset="0"/>
                <a:ea typeface="华文中宋" pitchFamily="2" charset="-122"/>
              </a:rPr>
              <a:t> b[];  </a:t>
            </a:r>
            <a:r>
              <a:rPr lang="en-US" altLang="zh-CN" sz="2000" dirty="0" err="1">
                <a:latin typeface="Tahoma" pitchFamily="34" charset="0"/>
                <a:ea typeface="华文中宋" pitchFamily="2" charset="-122"/>
              </a:rPr>
              <a:t>int</a:t>
            </a:r>
            <a:r>
              <a:rPr lang="en-US" altLang="zh-CN" sz="2000" dirty="0">
                <a:latin typeface="Tahoma" pitchFamily="34" charset="0"/>
                <a:ea typeface="华文中宋" pitchFamily="2" charset="-122"/>
              </a:rPr>
              <a:t> c[] = {1, 3, 5, 7, 9};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298178" y="1853208"/>
            <a:ext cx="2209800" cy="19812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ahoma" pitchFamily="34" charset="0"/>
                <a:ea typeface="华文中宋" pitchFamily="2" charset="-122"/>
              </a:rPr>
              <a:t>C:\&gt;java Test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ahoma" pitchFamily="34" charset="0"/>
                <a:ea typeface="华文中宋" pitchFamily="2" charset="-122"/>
              </a:rPr>
              <a:t>2 4 6 8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ahoma" pitchFamily="34" charset="0"/>
                <a:ea typeface="华文中宋" pitchFamily="2" charset="-122"/>
              </a:rPr>
              <a:t>2 4 6 8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ahoma" pitchFamily="34" charset="0"/>
                <a:ea typeface="华文中宋" pitchFamily="2" charset="-122"/>
              </a:rPr>
              <a:t>2 4 6 8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ahoma" pitchFamily="34" charset="0"/>
                <a:ea typeface="华文中宋" pitchFamily="2" charset="-122"/>
              </a:rPr>
              <a:t>C:\&gt;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F0B46AD-596A-A44B-8396-C37AA3C2DB40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赋值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B6015F4-D1D3-C049-BCD9-A86320754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5" y="1373847"/>
            <a:ext cx="6082754" cy="5367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143672" y="3059668"/>
            <a:ext cx="20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方法一：整体赋值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4D4AFD-564A-9540-9F64-A67E868A43DC}"/>
              </a:ext>
            </a:extLst>
          </p:cNvPr>
          <p:cNvSpPr/>
          <p:nvPr/>
        </p:nvSpPr>
        <p:spPr>
          <a:xfrm>
            <a:off x="1271464" y="2924944"/>
            <a:ext cx="1008112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66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8" grpId="0" animBg="1" autoUpdateAnimBg="0"/>
      <p:bldP spid="9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2113632"/>
            <a:ext cx="83693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487C6E37-CAF1-FD42-B959-D7091231BE6E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赋值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963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287688" y="2150854"/>
            <a:ext cx="59766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[]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sourceArray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= {2, 3, 1, 5, 10};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</a:pP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[]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targetArray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= new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sourceArray.length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];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</a:pP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  <a:buFont typeface="Monotype Sorts" pitchFamily="2" charset="2"/>
              <a:buNone/>
            </a:pPr>
            <a:r>
              <a:rPr lang="en-US" altLang="en-US" sz="2400" dirty="0">
                <a:solidFill>
                  <a:srgbClr val="C00000"/>
                </a:solidFill>
                <a:latin typeface="+mj-lt"/>
              </a:rPr>
              <a:t>for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 = 0; i &lt;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sourceArrays.length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; i++)</a:t>
            </a:r>
          </a:p>
          <a:p>
            <a:pPr>
              <a:lnSpc>
                <a:spcPct val="150000"/>
              </a:lnSpc>
              <a:buFont typeface="Monotype Sorts" pitchFamily="2" charset="2"/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targetArray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[i] =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sourceArray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[i];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47E2256-9B6F-A34F-A297-639914CB783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赋值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269DFA0-3AD9-5142-B7C5-A5B029038667}"/>
              </a:ext>
            </a:extLst>
          </p:cNvPr>
          <p:cNvSpPr txBox="1"/>
          <p:nvPr/>
        </p:nvSpPr>
        <p:spPr>
          <a:xfrm>
            <a:off x="4763852" y="155679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方法二：数组遍历赋值</a:t>
            </a:r>
          </a:p>
        </p:txBody>
      </p:sp>
    </p:spTree>
    <p:extLst>
      <p:ext uri="{BB962C8B-B14F-4D97-AF65-F5344CB8AC3E}">
        <p14:creationId xmlns:p14="http://schemas.microsoft.com/office/powerpoint/2010/main" val="1776939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20356" y="165091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方法三：调用系统方法</a:t>
            </a:r>
          </a:p>
        </p:txBody>
      </p:sp>
      <p:sp>
        <p:nvSpPr>
          <p:cNvPr id="7" name="矩形 6"/>
          <p:cNvSpPr/>
          <p:nvPr/>
        </p:nvSpPr>
        <p:spPr>
          <a:xfrm>
            <a:off x="1199456" y="2132857"/>
            <a:ext cx="9793088" cy="116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</a:pPr>
            <a:r>
              <a:rPr kumimoji="1" lang="en-US" altLang="zh-CN" sz="2400" kern="0" dirty="0" err="1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java.lang.System</a:t>
            </a: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类的方法 </a:t>
            </a:r>
            <a:r>
              <a:rPr kumimoji="1" lang="en-US" altLang="zh-CN" sz="2400" kern="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arraycopy</a:t>
            </a:r>
            <a:endParaRPr kumimoji="1" lang="en-US" altLang="zh-CN" sz="2400" kern="0" dirty="0">
              <a:solidFill>
                <a:srgbClr val="C00000"/>
              </a:solidFill>
              <a:latin typeface="Calibri" pitchFamily="34" charset="0"/>
              <a:ea typeface="微软雅黑" pitchFamily="34" charset="-122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</a:pPr>
            <a:endParaRPr kumimoji="1" lang="zh-CN" altLang="en-US" sz="1400" kern="0" dirty="0">
              <a:solidFill>
                <a:schemeClr val="accent2"/>
              </a:solidFill>
              <a:latin typeface="Calibri" pitchFamily="34" charset="0"/>
              <a:ea typeface="微软雅黑" pitchFamily="34" charset="-122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</a:pPr>
            <a:r>
              <a:rPr kumimoji="1" lang="en-US" altLang="zh-CN" sz="2400" kern="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arraycopy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(Object </a:t>
            </a:r>
            <a:r>
              <a:rPr kumimoji="1" lang="en-US" altLang="zh-CN" sz="2400" i="1" kern="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src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, </a:t>
            </a: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400" i="1" kern="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srcIndex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, Object </a:t>
            </a:r>
            <a:r>
              <a:rPr kumimoji="1" lang="en-US" altLang="zh-CN" sz="2400" i="1" kern="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dest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, </a:t>
            </a: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400" i="1" kern="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destIndex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, </a:t>
            </a: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400" i="1" kern="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length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</p:txBody>
      </p:sp>
      <p:pic>
        <p:nvPicPr>
          <p:cNvPr id="8" name="Picture 10" descr="10ar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3501009"/>
            <a:ext cx="7064375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06625" y="4239197"/>
            <a:ext cx="649288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ahoma" pitchFamily="34" charset="0"/>
                <a:ea typeface="华文中宋" pitchFamily="2" charset="-122"/>
              </a:rPr>
              <a:t>src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4224338" y="5821933"/>
            <a:ext cx="792162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ahoma" pitchFamily="34" charset="0"/>
                <a:ea typeface="华文中宋" pitchFamily="2" charset="-122"/>
              </a:rPr>
              <a:t>dest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499ECBE6-49FC-8F4E-9780-F154273C251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赋值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5940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143672" y="1556793"/>
            <a:ext cx="5814392" cy="326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defRPr/>
            </a:pP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public static void main(String </a:t>
            </a: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args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[]) {</a:t>
            </a:r>
          </a:p>
          <a:p>
            <a:pPr marL="609600" indent="-609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defRPr/>
            </a:pP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	</a:t>
            </a: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int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 a[] = {2, 4, 6, 8};</a:t>
            </a:r>
          </a:p>
          <a:p>
            <a:pPr marL="609600" indent="-609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defRPr/>
            </a:pP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	</a:t>
            </a: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int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 b[];</a:t>
            </a:r>
          </a:p>
          <a:p>
            <a:pPr marL="609600" indent="-609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defRPr/>
            </a:pP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	</a:t>
            </a: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int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[] c = {1, 3, 5, 7, 9};</a:t>
            </a:r>
          </a:p>
          <a:p>
            <a:pPr marL="609600" indent="-609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defRPr/>
            </a:pPr>
            <a:r>
              <a:rPr kumimoji="1" lang="en-US" altLang="zh-CN" sz="2400" kern="0" dirty="0">
                <a:solidFill>
                  <a:srgbClr val="000000"/>
                </a:solidFill>
                <a:latin typeface="Tahoma" pitchFamily="34" charset="0"/>
                <a:ea typeface="华文行楷"/>
              </a:rPr>
              <a:t>	</a:t>
            </a:r>
            <a:r>
              <a:rPr kumimoji="1" lang="en-US" altLang="zh-CN" sz="2400" kern="0" dirty="0">
                <a:solidFill>
                  <a:srgbClr val="FF0000"/>
                </a:solidFill>
                <a:latin typeface="Tahoma" pitchFamily="34" charset="0"/>
                <a:ea typeface="华文行楷"/>
              </a:rPr>
              <a:t>b = a</a:t>
            </a:r>
            <a:r>
              <a:rPr kumimoji="1" lang="en-US" altLang="zh-CN" sz="2400" kern="0" dirty="0">
                <a:solidFill>
                  <a:srgbClr val="000000"/>
                </a:solidFill>
                <a:latin typeface="Tahoma" pitchFamily="34" charset="0"/>
                <a:ea typeface="华文行楷"/>
              </a:rPr>
              <a:t>;</a:t>
            </a:r>
          </a:p>
          <a:p>
            <a:pPr marL="609600" indent="-609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defRPr/>
            </a:pPr>
            <a:r>
              <a:rPr kumimoji="1" lang="en-US" altLang="zh-CN" sz="2400" kern="0" dirty="0">
                <a:solidFill>
                  <a:srgbClr val="000000"/>
                </a:solidFill>
                <a:latin typeface="Tahoma" pitchFamily="34" charset="0"/>
                <a:ea typeface="华文行楷"/>
              </a:rPr>
              <a:t>	</a:t>
            </a:r>
            <a:r>
              <a:rPr kumimoji="1" lang="en-US" altLang="zh-CN" sz="2400" kern="0" dirty="0" err="1">
                <a:solidFill>
                  <a:srgbClr val="FF0000"/>
                </a:solidFill>
                <a:latin typeface="Tahoma" pitchFamily="34" charset="0"/>
                <a:ea typeface="华文行楷"/>
              </a:rPr>
              <a:t>System.arraycopy</a:t>
            </a:r>
            <a:r>
              <a:rPr kumimoji="1" lang="en-US" altLang="zh-CN" sz="2400" kern="0" dirty="0">
                <a:solidFill>
                  <a:srgbClr val="FF0000"/>
                </a:solidFill>
                <a:latin typeface="Tahoma" pitchFamily="34" charset="0"/>
                <a:ea typeface="华文行楷"/>
              </a:rPr>
              <a:t>(a, 1, c, 0, 3);</a:t>
            </a:r>
          </a:p>
          <a:p>
            <a:pPr marL="609600" indent="-609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defRPr/>
            </a:pPr>
            <a:r>
              <a:rPr kumimoji="1" lang="en-US" altLang="zh-CN" sz="2400" kern="0" dirty="0">
                <a:solidFill>
                  <a:srgbClr val="FF0000"/>
                </a:solidFill>
                <a:latin typeface="Tahoma" pitchFamily="34" charset="0"/>
                <a:ea typeface="华文行楷"/>
              </a:rPr>
              <a:t>	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//</a:t>
            </a: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打印</a:t>
            </a: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a,b,c</a:t>
            </a:r>
            <a:endParaRPr kumimoji="1" lang="en-US" altLang="zh-CN" sz="2400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609600" indent="-609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defRPr/>
            </a:pP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华文行楷"/>
              </a:rPr>
              <a:t>}</a:t>
            </a:r>
            <a:endParaRPr lang="zh-CN" altLang="en-US" sz="20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439816" y="5013176"/>
            <a:ext cx="2819400" cy="139675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数组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a: 	</a:t>
            </a:r>
            <a:r>
              <a:rPr lang="en-US" altLang="zh-CN" sz="20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2 4 6 8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数组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b: 	</a:t>
            </a:r>
            <a:r>
              <a:rPr lang="en-US" altLang="zh-CN" sz="20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2 4 6 8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数组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c: 	</a:t>
            </a:r>
            <a:r>
              <a:rPr lang="en-US" altLang="zh-CN" sz="20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4 6 8 7 9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167BA2F-8EBA-294E-8417-86F0449283D0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赋值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56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67608" y="1988841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给定一个数组，按照升序排列并输出排好序的数组</a:t>
            </a:r>
          </a:p>
        </p:txBody>
      </p:sp>
      <p:sp>
        <p:nvSpPr>
          <p:cNvPr id="5" name="矩形 4"/>
          <p:cNvSpPr/>
          <p:nvPr/>
        </p:nvSpPr>
        <p:spPr>
          <a:xfrm>
            <a:off x="3071664" y="3105835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华文中宋" pitchFamily="2" charset="-122"/>
              </a:rPr>
              <a:t>array = { 32, 87, 3, 589, 12, 1076, 2000, 8, 622, 127 }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5879976" y="3505946"/>
            <a:ext cx="0" cy="859159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71664" y="4365104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华文中宋" pitchFamily="2" charset="-122"/>
              </a:rPr>
              <a:t>array = { 3, 8, 12, 32, 87, 127, 589, 622, 1076, 2000 }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146E734-9C14-CA4E-AC4E-8BB3EBC4F2DC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排序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B28ED1-06E1-8B41-8345-7527B4817630}"/>
              </a:ext>
            </a:extLst>
          </p:cNvPr>
          <p:cNvSpPr txBox="1"/>
          <p:nvPr/>
        </p:nvSpPr>
        <p:spPr>
          <a:xfrm>
            <a:off x="3048897" y="5624373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https://visualgo.net/en/sorting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A418F3-44C0-574C-843F-9F10AADD471D}"/>
              </a:ext>
            </a:extLst>
          </p:cNvPr>
          <p:cNvSpPr txBox="1"/>
          <p:nvPr/>
        </p:nvSpPr>
        <p:spPr>
          <a:xfrm>
            <a:off x="3041145" y="5990362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https://www.sortvisualizer.com/</a:t>
            </a:r>
          </a:p>
        </p:txBody>
      </p:sp>
    </p:spTree>
    <p:extLst>
      <p:ext uri="{BB962C8B-B14F-4D97-AF65-F5344CB8AC3E}">
        <p14:creationId xmlns:p14="http://schemas.microsoft.com/office/powerpoint/2010/main" val="387888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AFB2E9D-69AA-BC47-A314-8C024F8B07C4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排序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63C0BA-AA5C-2544-8C42-BBFA181F3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240800"/>
            <a:ext cx="9480376" cy="5115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811198-3784-2543-8561-71DB6305FC3F}"/>
              </a:ext>
            </a:extLst>
          </p:cNvPr>
          <p:cNvSpPr txBox="1"/>
          <p:nvPr/>
        </p:nvSpPr>
        <p:spPr>
          <a:xfrm>
            <a:off x="6528048" y="486305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</a:rPr>
              <a:t>https://visualgo.net/en/sorting</a:t>
            </a:r>
          </a:p>
        </p:txBody>
      </p:sp>
    </p:spTree>
    <p:extLst>
      <p:ext uri="{BB962C8B-B14F-4D97-AF65-F5344CB8AC3E}">
        <p14:creationId xmlns:p14="http://schemas.microsoft.com/office/powerpoint/2010/main" val="1408250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AFB2E9D-69AA-BC47-A314-8C024F8B07C4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排序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3B278C20-3DC2-F343-A62E-9017DACAD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797050"/>
            <a:ext cx="104902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859D6E5-5C51-4341-8A25-A1A3FA437941}"/>
              </a:ext>
            </a:extLst>
          </p:cNvPr>
          <p:cNvSpPr txBox="1"/>
          <p:nvPr/>
        </p:nvSpPr>
        <p:spPr>
          <a:xfrm>
            <a:off x="3215680" y="566459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冒泡排序（</a:t>
            </a:r>
            <a:r>
              <a:rPr lang="en" altLang="zh-C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Bubble Sort</a:t>
            </a:r>
            <a:r>
              <a:rPr lang="zh-CN" altLang="e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CCF000-ED76-F14A-9D64-DED74FF40D7F}"/>
              </a:ext>
            </a:extLst>
          </p:cNvPr>
          <p:cNvSpPr txBox="1"/>
          <p:nvPr/>
        </p:nvSpPr>
        <p:spPr>
          <a:xfrm>
            <a:off x="3064409" y="6043578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遍历数组，两两比较，交换数据，每一次遍历都找到当前最值</a:t>
            </a:r>
          </a:p>
        </p:txBody>
      </p:sp>
    </p:spTree>
    <p:extLst>
      <p:ext uri="{BB962C8B-B14F-4D97-AF65-F5344CB8AC3E}">
        <p14:creationId xmlns:p14="http://schemas.microsoft.com/office/powerpoint/2010/main" val="423780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51584" y="1844824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zh-CN" altLang="en-US" sz="2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数组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是一组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同类型</a:t>
            </a:r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变量或对象的集合</a:t>
            </a:r>
            <a:endParaRPr lang="en-US" altLang="zh-CN" sz="3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18066" y="3068960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10154" y="3068960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02242" y="3068960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4330" y="3068960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88088" y="3068960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80176" y="3068960"/>
            <a:ext cx="792088" cy="504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67608" y="2978368"/>
            <a:ext cx="1008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</a:t>
            </a:r>
            <a:endParaRPr lang="en-US" altLang="zh-CN" b="1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 </a:t>
            </a:r>
            <a:r>
              <a:rPr lang="en-US" altLang="zh-CN" sz="24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zh-CN" altLang="en-US" b="1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23592" y="4221088"/>
            <a:ext cx="76328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90000"/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数组类型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：基本类型、字符串、类、接口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SzPct val="90000"/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数组元素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：每个都是相同类型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SzPct val="90000"/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数组引用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数组名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[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下标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]</a:t>
            </a:r>
          </a:p>
          <a:p>
            <a:pPr marL="342900" indent="-342900">
              <a:lnSpc>
                <a:spcPct val="150000"/>
              </a:lnSpc>
              <a:buSzPct val="90000"/>
              <a:buFont typeface="Wingdings" pitchFamily="2" charset="2"/>
              <a:buChar char="ü"/>
            </a:pPr>
            <a:r>
              <a:rPr lang="zh-CN" altLang="en-US" sz="20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数组下标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：即数组的索引，从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开始的正整数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20376C29-5117-A848-841E-7BEE1BC9BA80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08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AFB2E9D-69AA-BC47-A314-8C024F8B07C4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排序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59D6E5-5C51-4341-8A25-A1A3FA437941}"/>
              </a:ext>
            </a:extLst>
          </p:cNvPr>
          <p:cNvSpPr txBox="1"/>
          <p:nvPr/>
        </p:nvSpPr>
        <p:spPr>
          <a:xfrm>
            <a:off x="3215680" y="566459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选择排序（</a:t>
            </a:r>
            <a:r>
              <a:rPr lang="en-US" altLang="zh-C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Selection</a:t>
            </a:r>
            <a:r>
              <a:rPr lang="en" altLang="zh-C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Sort</a:t>
            </a:r>
            <a:r>
              <a:rPr lang="zh-CN" altLang="e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D35DA323-13A9-DC4C-AE50-494F381E8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854200"/>
            <a:ext cx="102997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6381A2-ACEF-274B-B597-7E30DEB7F183}"/>
              </a:ext>
            </a:extLst>
          </p:cNvPr>
          <p:cNvSpPr txBox="1"/>
          <p:nvPr/>
        </p:nvSpPr>
        <p:spPr>
          <a:xfrm>
            <a:off x="2806399" y="603393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遍历数组，寻找最值，将其放置于数组首或尾</a:t>
            </a:r>
          </a:p>
        </p:txBody>
      </p:sp>
    </p:spTree>
    <p:extLst>
      <p:ext uri="{BB962C8B-B14F-4D97-AF65-F5344CB8AC3E}">
        <p14:creationId xmlns:p14="http://schemas.microsoft.com/office/powerpoint/2010/main" val="1528089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AFB2E9D-69AA-BC47-A314-8C024F8B07C4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排序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59D6E5-5C51-4341-8A25-A1A3FA437941}"/>
              </a:ext>
            </a:extLst>
          </p:cNvPr>
          <p:cNvSpPr txBox="1"/>
          <p:nvPr/>
        </p:nvSpPr>
        <p:spPr>
          <a:xfrm>
            <a:off x="7032841" y="44570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插入排序（</a:t>
            </a:r>
            <a:r>
              <a:rPr lang="en" altLang="zh-C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Insertion Sort</a:t>
            </a:r>
            <a:r>
              <a:rPr lang="zh-CN" altLang="e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92E40933-7E39-5D41-9DFF-C9CD139C2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19978"/>
            <a:ext cx="7886154" cy="491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D3328A-69F5-FE4B-9D3A-38BEDFF87095}"/>
              </a:ext>
            </a:extLst>
          </p:cNvPr>
          <p:cNvSpPr txBox="1"/>
          <p:nvPr/>
        </p:nvSpPr>
        <p:spPr>
          <a:xfrm>
            <a:off x="6935097" y="4826422"/>
            <a:ext cx="628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遍历数组，为每个元素寻找合适位置</a:t>
            </a:r>
          </a:p>
        </p:txBody>
      </p:sp>
    </p:spTree>
    <p:extLst>
      <p:ext uri="{BB962C8B-B14F-4D97-AF65-F5344CB8AC3E}">
        <p14:creationId xmlns:p14="http://schemas.microsoft.com/office/powerpoint/2010/main" val="2740283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AFB2E9D-69AA-BC47-A314-8C024F8B07C4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排序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59D6E5-5C51-4341-8A25-A1A3FA437941}"/>
              </a:ext>
            </a:extLst>
          </p:cNvPr>
          <p:cNvSpPr txBox="1"/>
          <p:nvPr/>
        </p:nvSpPr>
        <p:spPr>
          <a:xfrm>
            <a:off x="6935097" y="4437112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归并排序（</a:t>
            </a:r>
            <a:r>
              <a:rPr lang="en" altLang="zh-C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Merge Sort</a:t>
            </a:r>
            <a:r>
              <a:rPr lang="zh-CN" altLang="e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C592C162-06F4-8F48-A88E-470E549B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464093"/>
            <a:ext cx="7799129" cy="485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971E3E-14E1-2A4F-A82B-D838258C07CF}"/>
              </a:ext>
            </a:extLst>
          </p:cNvPr>
          <p:cNvSpPr txBox="1"/>
          <p:nvPr/>
        </p:nvSpPr>
        <p:spPr>
          <a:xfrm>
            <a:off x="6935097" y="4826422"/>
            <a:ext cx="6289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将排序过程分解为多个子排序过程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再对子过程进行合并</a:t>
            </a:r>
          </a:p>
        </p:txBody>
      </p:sp>
    </p:spTree>
    <p:extLst>
      <p:ext uri="{BB962C8B-B14F-4D97-AF65-F5344CB8AC3E}">
        <p14:creationId xmlns:p14="http://schemas.microsoft.com/office/powerpoint/2010/main" val="1412081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AFB2E9D-69AA-BC47-A314-8C024F8B07C4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排序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59D6E5-5C51-4341-8A25-A1A3FA437941}"/>
              </a:ext>
            </a:extLst>
          </p:cNvPr>
          <p:cNvSpPr txBox="1"/>
          <p:nvPr/>
        </p:nvSpPr>
        <p:spPr>
          <a:xfrm>
            <a:off x="3048897" y="566955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快速排序（</a:t>
            </a:r>
            <a:r>
              <a:rPr lang="en" altLang="zh-C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Qu</a:t>
            </a:r>
            <a:r>
              <a:rPr lang="en-US" altLang="zh-C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ick</a:t>
            </a:r>
            <a:r>
              <a:rPr lang="en" altLang="zh-C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Sort</a:t>
            </a:r>
            <a:r>
              <a:rPr lang="zh-CN" altLang="en" b="1" i="0" dirty="0">
                <a:solidFill>
                  <a:srgbClr val="0378B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23850917-EFB7-9544-8202-00151D46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828800"/>
            <a:ext cx="102997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39012D-8859-3A44-9CE8-23F4740EEFB4}"/>
              </a:ext>
            </a:extLst>
          </p:cNvPr>
          <p:cNvSpPr txBox="1"/>
          <p:nvPr/>
        </p:nvSpPr>
        <p:spPr>
          <a:xfrm>
            <a:off x="2277344" y="6106596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选取基准点，遍历数组，找到比基准小的和比基准大的，交换位置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遍历结束则基数归位，对基数左右两侧递归上述流程</a:t>
            </a:r>
          </a:p>
        </p:txBody>
      </p:sp>
    </p:spTree>
    <p:extLst>
      <p:ext uri="{BB962C8B-B14F-4D97-AF65-F5344CB8AC3E}">
        <p14:creationId xmlns:p14="http://schemas.microsoft.com/office/powerpoint/2010/main" val="912495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63552" y="1988841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给定一副牌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52</a:t>
            </a:r>
            <a:r>
              <a:rPr lang="zh-CN" altLang="en-US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张，实现洗牌并抽出前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张，显示对应的牌面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CD2D4E-74B7-354A-99F4-B7EA8DB207D0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应用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760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280568"/>
            <a:ext cx="9718623" cy="519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C45AD1-2F2A-7441-BAFF-3D3F46ADB7FB}"/>
              </a:ext>
            </a:extLst>
          </p:cNvPr>
          <p:cNvSpPr txBox="1"/>
          <p:nvPr/>
        </p:nvSpPr>
        <p:spPr>
          <a:xfrm>
            <a:off x="1913758" y="1628800"/>
            <a:ext cx="22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C00000"/>
                </a:solidFill>
              </a:rPr>
              <a:t>A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EEBEFD-847B-C946-BC33-BCE72CED6FDF}"/>
              </a:ext>
            </a:extLst>
          </p:cNvPr>
          <p:cNvSpPr txBox="1"/>
          <p:nvPr/>
        </p:nvSpPr>
        <p:spPr>
          <a:xfrm>
            <a:off x="1913758" y="2492896"/>
            <a:ext cx="22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C00000"/>
                </a:solidFill>
              </a:rPr>
              <a:t>K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B92F77-5C23-B84A-A76A-97024E171B86}"/>
              </a:ext>
            </a:extLst>
          </p:cNvPr>
          <p:cNvSpPr txBox="1"/>
          <p:nvPr/>
        </p:nvSpPr>
        <p:spPr>
          <a:xfrm>
            <a:off x="1916647" y="2813446"/>
            <a:ext cx="22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C00000"/>
                </a:solidFill>
              </a:rPr>
              <a:t>A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1D7CFF-2A89-0C45-AF11-FB88DDC9E410}"/>
              </a:ext>
            </a:extLst>
          </p:cNvPr>
          <p:cNvSpPr txBox="1"/>
          <p:nvPr/>
        </p:nvSpPr>
        <p:spPr>
          <a:xfrm>
            <a:off x="1916647" y="3625279"/>
            <a:ext cx="22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C00000"/>
                </a:solidFill>
              </a:rPr>
              <a:t>K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DC3146-6C45-0C44-BBF3-77F0BA0D9FF3}"/>
              </a:ext>
            </a:extLst>
          </p:cNvPr>
          <p:cNvSpPr txBox="1"/>
          <p:nvPr/>
        </p:nvSpPr>
        <p:spPr>
          <a:xfrm>
            <a:off x="1922426" y="4057327"/>
            <a:ext cx="22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C00000"/>
                </a:solidFill>
              </a:rPr>
              <a:t>A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2C115B-9055-9943-9043-7981E32BC27D}"/>
              </a:ext>
            </a:extLst>
          </p:cNvPr>
          <p:cNvSpPr txBox="1"/>
          <p:nvPr/>
        </p:nvSpPr>
        <p:spPr>
          <a:xfrm>
            <a:off x="1922426" y="4777408"/>
            <a:ext cx="22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C00000"/>
                </a:solidFill>
              </a:rPr>
              <a:t>K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146874-B9B5-5949-9BFA-D8631C9C82E1}"/>
              </a:ext>
            </a:extLst>
          </p:cNvPr>
          <p:cNvSpPr txBox="1"/>
          <p:nvPr/>
        </p:nvSpPr>
        <p:spPr>
          <a:xfrm>
            <a:off x="1931120" y="5281463"/>
            <a:ext cx="22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C00000"/>
                </a:solidFill>
              </a:rPr>
              <a:t>A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5C0142-CD9E-B645-9E7B-B1DCB420BB9A}"/>
              </a:ext>
            </a:extLst>
          </p:cNvPr>
          <p:cNvSpPr txBox="1"/>
          <p:nvPr/>
        </p:nvSpPr>
        <p:spPr>
          <a:xfrm>
            <a:off x="1931120" y="6001543"/>
            <a:ext cx="221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C00000"/>
                </a:solidFill>
              </a:rPr>
              <a:t>K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B01D10B4-217A-0A4A-95DB-50CD8108515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应用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1024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62" y="1844824"/>
            <a:ext cx="10525138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3A8EB982-5533-F748-B982-7ED135F8D9B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应用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920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19536" y="1700808"/>
            <a:ext cx="8064896" cy="385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类型相同、数量确定的存储结构</a:t>
            </a: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用下标访问数组中任一个元素，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数组名</a:t>
            </a:r>
            <a:r>
              <a:rPr kumimoji="1" lang="en-US" altLang="zh-CN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[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下标</a:t>
            </a:r>
            <a:r>
              <a:rPr kumimoji="1" lang="en-US" altLang="zh-CN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]</a:t>
            </a: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endParaRPr kumimoji="1"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endParaRPr kumimoji="1"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endParaRPr kumimoji="1"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endParaRPr kumimoji="1" lang="en-US" altLang="zh-CN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endParaRPr kumimoji="1"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endParaRPr kumimoji="1"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endParaRPr kumimoji="1"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endParaRPr kumimoji="1" lang="en-US" altLang="zh-CN" sz="1600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声明、创建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(</a:t>
            </a:r>
            <a:r>
              <a:rPr kumimoji="1" lang="en-US" altLang="zh-CN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new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、初始化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赋值</a:t>
            </a:r>
            <a:endParaRPr kumimoji="1" lang="zh-CN" altLang="en-US" sz="2000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9" name="Picture 4" descr="9ar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72086"/>
            <a:ext cx="7162800" cy="199707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8C82604-045C-DC4C-8AF5-E83949CFEBC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3949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71664" y="1844824"/>
            <a:ext cx="6696744" cy="935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提供的一个</a:t>
            </a:r>
            <a:r>
              <a:rPr lang="zh-CN" altLang="en-US" sz="280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实现数组功能的类</a:t>
            </a:r>
            <a:endParaRPr lang="en-US" altLang="zh-CN" sz="2800" dirty="0">
              <a:solidFill>
                <a:srgbClr val="7030A0"/>
              </a:solidFill>
              <a:latin typeface="Calibri" pitchFamily="34" charset="0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	            </a:t>
            </a:r>
            <a:r>
              <a:rPr lang="en-US" altLang="zh-CN" sz="20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——</a:t>
            </a:r>
            <a:r>
              <a:rPr lang="zh-CN" altLang="en-US" sz="20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良好的封装性，丰富的功能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31321"/>
              </p:ext>
            </p:extLst>
          </p:nvPr>
        </p:nvGraphicFramePr>
        <p:xfrm>
          <a:off x="1883532" y="3645024"/>
          <a:ext cx="842493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7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957111914"/>
                    </a:ext>
                  </a:extLst>
                </a:gridCol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扩展性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array</a:t>
                      </a:r>
                      <a:endParaRPr lang="zh-CN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固定长度，静态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UDF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，用户自己定义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ArrayList</a:t>
                      </a:r>
                      <a:endParaRPr lang="zh-CN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动态增长，可扩展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类中集成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2">
            <a:extLst>
              <a:ext uri="{FF2B5EF4-FFF2-40B4-BE49-F238E27FC236}">
                <a16:creationId xmlns:a16="http://schemas.microsoft.com/office/drawing/2014/main" id="{4F3DCCEE-33E6-7944-A2CC-F223F711475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扩展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2994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F3DCCEE-33E6-7944-A2CC-F223F711475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扩展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39E174-EB7E-DE46-A1DE-088ACCAA0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48005"/>
            <a:ext cx="7298793" cy="5573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9AEB62-3014-404E-BBBE-8B71290A5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709" y="1443022"/>
            <a:ext cx="4589680" cy="21615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CFACB0-B78F-5040-962F-B196D38EB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3620968"/>
            <a:ext cx="3111500" cy="3683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A76D635-4058-E248-9CC4-25746EE255A1}"/>
              </a:ext>
            </a:extLst>
          </p:cNvPr>
          <p:cNvSpPr/>
          <p:nvPr/>
        </p:nvSpPr>
        <p:spPr>
          <a:xfrm>
            <a:off x="119336" y="1988840"/>
            <a:ext cx="41044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054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351584" y="1772817"/>
            <a:ext cx="74888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 err="1">
                <a:solidFill>
                  <a:schemeClr val="accent1"/>
                </a:solidFill>
                <a:latin typeface="Courier New" pitchFamily="49" charset="0"/>
              </a:rPr>
              <a:t>datatype</a:t>
            </a:r>
            <a:r>
              <a:rPr lang="en-US" altLang="en-US" sz="2800" b="1" dirty="0">
                <a:solidFill>
                  <a:schemeClr val="accent2"/>
                </a:solidFill>
                <a:latin typeface="Courier New" pitchFamily="49" charset="0"/>
              </a:rPr>
              <a:t>[]</a:t>
            </a:r>
            <a:r>
              <a:rPr lang="en-US" altLang="en-US" sz="2800" b="1" dirty="0">
                <a:latin typeface="Courier New" pitchFamily="49" charset="0"/>
              </a:rPr>
              <a:t> </a:t>
            </a:r>
            <a:r>
              <a:rPr lang="en-US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</a:rPr>
              <a:t>arrayRefVar</a:t>
            </a:r>
            <a:r>
              <a:rPr lang="en-US" altLang="en-US" sz="2800" dirty="0">
                <a:latin typeface="Courier New" pitchFamily="49" charset="0"/>
              </a:rPr>
              <a:t>;</a:t>
            </a:r>
            <a:endParaRPr lang="en-US" altLang="en-US" sz="2400" dirty="0">
              <a:latin typeface="Courier New" pitchFamily="49" charset="0"/>
            </a:endParaRPr>
          </a:p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en-US" sz="2800" dirty="0"/>
              <a:t>Example:  </a:t>
            </a:r>
          </a:p>
          <a:p>
            <a:pPr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en-US" sz="2400" dirty="0">
                <a:latin typeface="Courier New" pitchFamily="49" charset="0"/>
              </a:rPr>
              <a:t>double[] </a:t>
            </a:r>
            <a:r>
              <a:rPr lang="en-US" altLang="en-US" sz="2400" dirty="0" err="1">
                <a:latin typeface="Courier New" pitchFamily="49" charset="0"/>
              </a:rPr>
              <a:t>myList</a:t>
            </a:r>
            <a:r>
              <a:rPr lang="en-US" altLang="en-US" sz="2400" dirty="0">
                <a:latin typeface="Courier New" pitchFamily="49" charset="0"/>
              </a:rPr>
              <a:t>;</a:t>
            </a:r>
            <a:endParaRPr lang="en-US" altLang="en-US" sz="2400" dirty="0"/>
          </a:p>
          <a:p>
            <a:pPr>
              <a:buFont typeface="Monotype Sorts" pitchFamily="2" charset="2"/>
              <a:buNone/>
            </a:pPr>
            <a:endParaRPr lang="en-US" altLang="en-US" sz="2800" dirty="0">
              <a:latin typeface="Courier New" pitchFamily="49" charset="0"/>
            </a:endParaRPr>
          </a:p>
          <a:p>
            <a:pPr>
              <a:buFont typeface="Monotype Sorts" pitchFamily="2" charset="2"/>
              <a:buNone/>
            </a:pPr>
            <a:endParaRPr lang="en-US" altLang="en-US" sz="2800" dirty="0">
              <a:latin typeface="Courier New" pitchFamily="49" charset="0"/>
            </a:endParaRPr>
          </a:p>
          <a:p>
            <a:r>
              <a:rPr lang="en-US" altLang="en-US" sz="2800" b="1" dirty="0" err="1">
                <a:solidFill>
                  <a:schemeClr val="accent1"/>
                </a:solidFill>
                <a:latin typeface="Courier New" pitchFamily="49" charset="0"/>
              </a:rPr>
              <a:t>datatype</a:t>
            </a:r>
            <a:r>
              <a:rPr lang="en-US" altLang="en-US" sz="2800" b="1" dirty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</a:rPr>
              <a:t>arrayRefVar</a:t>
            </a:r>
            <a:r>
              <a:rPr lang="en-US" altLang="en-US" sz="2800" b="1" dirty="0">
                <a:solidFill>
                  <a:schemeClr val="accent2"/>
                </a:solidFill>
                <a:latin typeface="Courier New" pitchFamily="49" charset="0"/>
              </a:rPr>
              <a:t>[]</a:t>
            </a:r>
            <a:r>
              <a:rPr lang="en-US" altLang="en-US" sz="2800" dirty="0">
                <a:latin typeface="Courier New" pitchFamily="49" charset="0"/>
              </a:rPr>
              <a:t>; </a:t>
            </a:r>
          </a:p>
          <a:p>
            <a:endParaRPr lang="en-US" altLang="en-US" sz="1200" dirty="0"/>
          </a:p>
          <a:p>
            <a:r>
              <a:rPr lang="en-US" altLang="en-US" sz="2800" dirty="0"/>
              <a:t>Example: </a:t>
            </a:r>
          </a:p>
          <a:p>
            <a:pPr algn="just">
              <a:spcBef>
                <a:spcPct val="50000"/>
              </a:spcBef>
              <a:buFont typeface="Monotype Sorts" pitchFamily="2" charset="2"/>
              <a:buNone/>
            </a:pPr>
            <a:r>
              <a:rPr lang="en-US" altLang="en-US" sz="2400" dirty="0">
                <a:latin typeface="Courier New" pitchFamily="49" charset="0"/>
              </a:rPr>
              <a:t>double </a:t>
            </a:r>
            <a:r>
              <a:rPr lang="en-US" altLang="en-US" sz="2400" dirty="0" err="1">
                <a:latin typeface="Courier New" pitchFamily="49" charset="0"/>
              </a:rPr>
              <a:t>myList</a:t>
            </a:r>
            <a:r>
              <a:rPr lang="en-US" altLang="en-US" sz="2400" dirty="0">
                <a:latin typeface="Courier New" pitchFamily="49" charset="0"/>
              </a:rPr>
              <a:t>[];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2144" y="3068961"/>
            <a:ext cx="3024336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数组声明后不能被访问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2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数组元素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未分配内存空间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DB2D4D6-4001-E14B-BE5D-C5B2DFE78A1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08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F3DCCEE-33E6-7944-A2CC-F223F711475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扩展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39E174-EB7E-DE46-A1DE-088ACCAA0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48005"/>
            <a:ext cx="7298793" cy="5573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825D63-28A9-6247-A6DB-1BF956A6B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18" y="1484784"/>
            <a:ext cx="4813898" cy="26642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DFAC248-FB05-0942-9912-85FC77BC2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120" y="4437112"/>
            <a:ext cx="1244600" cy="11811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0943498-DA1B-F440-966F-511FAE5A65F1}"/>
              </a:ext>
            </a:extLst>
          </p:cNvPr>
          <p:cNvSpPr/>
          <p:nvPr/>
        </p:nvSpPr>
        <p:spPr>
          <a:xfrm>
            <a:off x="147951" y="3718716"/>
            <a:ext cx="41044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402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F3DCCEE-33E6-7944-A2CC-F223F711475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扩展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39E174-EB7E-DE46-A1DE-088ACCAA0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48005"/>
            <a:ext cx="7298793" cy="5573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C23E9-DE56-BB40-9C91-318696288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18" y="1352350"/>
            <a:ext cx="4540046" cy="2076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C35759-514C-A242-A336-A33F86A64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3590196"/>
            <a:ext cx="2844800" cy="406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695422D-F3EE-F94F-AB58-B689B9622F0C}"/>
              </a:ext>
            </a:extLst>
          </p:cNvPr>
          <p:cNvSpPr/>
          <p:nvPr/>
        </p:nvSpPr>
        <p:spPr>
          <a:xfrm>
            <a:off x="133404" y="6140326"/>
            <a:ext cx="41044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4943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F3DCCEE-33E6-7944-A2CC-F223F711475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扩展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39E174-EB7E-DE46-A1DE-088ACCAA0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48005"/>
            <a:ext cx="7298793" cy="5573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025040-2C3E-F14B-A7AD-8F5A7866D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9" y="1364261"/>
            <a:ext cx="4693749" cy="24247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F1B64A-08C7-C44A-8AB0-CFFAA9A16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077072"/>
            <a:ext cx="2819400" cy="4191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5BF527A-3B9B-CB4E-B01D-703A0ADF6FBD}"/>
              </a:ext>
            </a:extLst>
          </p:cNvPr>
          <p:cNvSpPr/>
          <p:nvPr/>
        </p:nvSpPr>
        <p:spPr>
          <a:xfrm>
            <a:off x="136017" y="4797152"/>
            <a:ext cx="41044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8134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F3DCCEE-33E6-7944-A2CC-F223F711475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扩展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39E174-EB7E-DE46-A1DE-088ACCAA0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48005"/>
            <a:ext cx="7298793" cy="5573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CF77BE-360F-9C49-A0DB-F13E6D8DA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19" y="1194568"/>
            <a:ext cx="4602213" cy="42506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D97281-9C81-9045-AE3E-42539D848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50" y="5611812"/>
            <a:ext cx="4051300" cy="9271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C325D8E-10AE-D349-823F-91D44AEDAC71}"/>
              </a:ext>
            </a:extLst>
          </p:cNvPr>
          <p:cNvSpPr/>
          <p:nvPr/>
        </p:nvSpPr>
        <p:spPr>
          <a:xfrm>
            <a:off x="9120336" y="4581128"/>
            <a:ext cx="216024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94852B-53E3-3442-B13D-37084CB88E71}"/>
              </a:ext>
            </a:extLst>
          </p:cNvPr>
          <p:cNvSpPr txBox="1"/>
          <p:nvPr/>
        </p:nvSpPr>
        <p:spPr>
          <a:xfrm>
            <a:off x="9599832" y="4242574"/>
            <a:ext cx="2256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自然顺序（升序）排序</a:t>
            </a:r>
            <a:endParaRPr lang="zh-CN" altLang="en-US" sz="1600" b="1" dirty="0">
              <a:solidFill>
                <a:srgbClr val="7030A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919603-B150-B54D-942D-8699362713E5}"/>
              </a:ext>
            </a:extLst>
          </p:cNvPr>
          <p:cNvSpPr/>
          <p:nvPr/>
        </p:nvSpPr>
        <p:spPr>
          <a:xfrm>
            <a:off x="142608" y="6477000"/>
            <a:ext cx="41044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786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A748572-E668-2E49-AD95-5AC94BCAD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54" y="1181575"/>
            <a:ext cx="4527110" cy="44948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F3DCCEE-33E6-7944-A2CC-F223F711475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r>
              <a:rPr lang="zh-CN" altLang="en-US" sz="24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扩展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39E174-EB7E-DE46-A1DE-088ACCAA0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48005"/>
            <a:ext cx="7298793" cy="5573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C325D8E-10AE-D349-823F-91D44AEDAC71}"/>
              </a:ext>
            </a:extLst>
          </p:cNvPr>
          <p:cNvSpPr/>
          <p:nvPr/>
        </p:nvSpPr>
        <p:spPr>
          <a:xfrm>
            <a:off x="9146671" y="4800125"/>
            <a:ext cx="216024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94852B-53E3-3442-B13D-37084CB88E71}"/>
              </a:ext>
            </a:extLst>
          </p:cNvPr>
          <p:cNvSpPr txBox="1"/>
          <p:nvPr/>
        </p:nvSpPr>
        <p:spPr>
          <a:xfrm>
            <a:off x="9626167" y="4461571"/>
            <a:ext cx="2256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7030A0"/>
                </a:solidFill>
                <a:effectLst/>
                <a:latin typeface="Helvetica Neue" panose="02000503000000020004" pitchFamily="2" charset="0"/>
              </a:rPr>
              <a:t>降序排列</a:t>
            </a:r>
            <a:endParaRPr lang="zh-CN" altLang="en-US" sz="1600" b="1" dirty="0">
              <a:solidFill>
                <a:srgbClr val="7030A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4572F0-23E5-3349-9033-6B9AD2BA3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140" y="5642855"/>
            <a:ext cx="3873500" cy="8763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5A2234C-2491-784D-B47B-8C93202BA8D3}"/>
              </a:ext>
            </a:extLst>
          </p:cNvPr>
          <p:cNvSpPr/>
          <p:nvPr/>
        </p:nvSpPr>
        <p:spPr>
          <a:xfrm>
            <a:off x="142608" y="6477000"/>
            <a:ext cx="41044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499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55640" y="1700808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多维数组：</a:t>
            </a:r>
            <a:r>
              <a:rPr lang="zh-CN" altLang="en-US" sz="28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数组的数组</a:t>
            </a:r>
          </a:p>
        </p:txBody>
      </p:sp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2711624" y="2708920"/>
            <a:ext cx="6705600" cy="2133600"/>
            <a:chOff x="864" y="1824"/>
            <a:chExt cx="4224" cy="1344"/>
          </a:xfrm>
        </p:grpSpPr>
        <p:sp>
          <p:nvSpPr>
            <p:cNvPr id="8" name="Rectangle 24"/>
            <p:cNvSpPr>
              <a:spLocks noChangeArrowheads="1"/>
            </p:cNvSpPr>
            <p:nvPr/>
          </p:nvSpPr>
          <p:spPr bwMode="auto">
            <a:xfrm>
              <a:off x="1920" y="1824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期中考试</a:t>
              </a:r>
            </a:p>
          </p:txBody>
        </p:sp>
        <p:sp>
          <p:nvSpPr>
            <p:cNvPr id="10" name="Rectangle 25"/>
            <p:cNvSpPr>
              <a:spLocks noChangeArrowheads="1"/>
            </p:cNvSpPr>
            <p:nvPr/>
          </p:nvSpPr>
          <p:spPr bwMode="auto">
            <a:xfrm>
              <a:off x="2976" y="1824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期末考试</a:t>
              </a:r>
            </a:p>
          </p:txBody>
        </p:sp>
        <p:sp>
          <p:nvSpPr>
            <p:cNvPr id="11" name="Rectangle 26"/>
            <p:cNvSpPr>
              <a:spLocks noChangeArrowheads="1"/>
            </p:cNvSpPr>
            <p:nvPr/>
          </p:nvSpPr>
          <p:spPr bwMode="auto">
            <a:xfrm>
              <a:off x="864" y="1824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姓 名</a:t>
              </a:r>
            </a:p>
          </p:txBody>
        </p:sp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4032" y="1824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总 分</a:t>
              </a:r>
            </a:p>
          </p:txBody>
        </p:sp>
        <p:sp>
          <p:nvSpPr>
            <p:cNvPr id="13" name="Rectangle 28"/>
            <p:cNvSpPr>
              <a:spLocks noChangeArrowheads="1"/>
            </p:cNvSpPr>
            <p:nvPr/>
          </p:nvSpPr>
          <p:spPr bwMode="auto">
            <a:xfrm>
              <a:off x="1920" y="2160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68</a:t>
              </a:r>
            </a:p>
          </p:txBody>
        </p:sp>
        <p:sp>
          <p:nvSpPr>
            <p:cNvPr id="14" name="Rectangle 29"/>
            <p:cNvSpPr>
              <a:spLocks noChangeArrowheads="1"/>
            </p:cNvSpPr>
            <p:nvPr/>
          </p:nvSpPr>
          <p:spPr bwMode="auto">
            <a:xfrm>
              <a:off x="2976" y="2160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70</a:t>
              </a:r>
            </a:p>
          </p:txBody>
        </p:sp>
        <p:sp>
          <p:nvSpPr>
            <p:cNvPr id="15" name="Rectangle 30"/>
            <p:cNvSpPr>
              <a:spLocks noChangeArrowheads="1"/>
            </p:cNvSpPr>
            <p:nvPr/>
          </p:nvSpPr>
          <p:spPr bwMode="auto">
            <a:xfrm>
              <a:off x="864" y="2160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学生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A</a:t>
              </a:r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auto">
            <a:xfrm>
              <a:off x="4032" y="2160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69</a:t>
              </a:r>
            </a:p>
          </p:txBody>
        </p:sp>
        <p:sp>
          <p:nvSpPr>
            <p:cNvPr id="17" name="Rectangle 32"/>
            <p:cNvSpPr>
              <a:spLocks noChangeArrowheads="1"/>
            </p:cNvSpPr>
            <p:nvPr/>
          </p:nvSpPr>
          <p:spPr bwMode="auto">
            <a:xfrm>
              <a:off x="1920" y="2496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80</a:t>
              </a:r>
            </a:p>
          </p:txBody>
        </p: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2976" y="2496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85</a:t>
              </a:r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864" y="2496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学生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B</a:t>
              </a:r>
            </a:p>
          </p:txBody>
        </p:sp>
        <p:sp>
          <p:nvSpPr>
            <p:cNvPr id="20" name="Rectangle 35"/>
            <p:cNvSpPr>
              <a:spLocks noChangeArrowheads="1"/>
            </p:cNvSpPr>
            <p:nvPr/>
          </p:nvSpPr>
          <p:spPr bwMode="auto">
            <a:xfrm>
              <a:off x="4032" y="2496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84</a:t>
              </a:r>
            </a:p>
          </p:txBody>
        </p:sp>
        <p:sp>
          <p:nvSpPr>
            <p:cNvPr id="21" name="Rectangle 36"/>
            <p:cNvSpPr>
              <a:spLocks noChangeArrowheads="1"/>
            </p:cNvSpPr>
            <p:nvPr/>
          </p:nvSpPr>
          <p:spPr bwMode="auto">
            <a:xfrm>
              <a:off x="1920" y="2832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75</a:t>
              </a:r>
            </a:p>
          </p:txBody>
        </p:sp>
        <p:sp>
          <p:nvSpPr>
            <p:cNvPr id="22" name="Rectangle 37"/>
            <p:cNvSpPr>
              <a:spLocks noChangeArrowheads="1"/>
            </p:cNvSpPr>
            <p:nvPr/>
          </p:nvSpPr>
          <p:spPr bwMode="auto">
            <a:xfrm>
              <a:off x="2976" y="2832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90</a:t>
              </a:r>
            </a:p>
          </p:txBody>
        </p:sp>
        <p:sp>
          <p:nvSpPr>
            <p:cNvPr id="23" name="Rectangle 38"/>
            <p:cNvSpPr>
              <a:spLocks noChangeArrowheads="1"/>
            </p:cNvSpPr>
            <p:nvPr/>
          </p:nvSpPr>
          <p:spPr bwMode="auto">
            <a:xfrm>
              <a:off x="864" y="2832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学生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C</a:t>
              </a:r>
            </a:p>
          </p:txBody>
        </p:sp>
        <p:sp>
          <p:nvSpPr>
            <p:cNvPr id="24" name="Rectangle 39"/>
            <p:cNvSpPr>
              <a:spLocks noChangeArrowheads="1"/>
            </p:cNvSpPr>
            <p:nvPr/>
          </p:nvSpPr>
          <p:spPr bwMode="auto">
            <a:xfrm>
              <a:off x="4032" y="2832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0"/>
                </a:spcBef>
                <a:buClr>
                  <a:schemeClr val="folHlink"/>
                </a:buClr>
                <a:buSzPct val="60000"/>
              </a:pP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86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719736" y="526113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String</a:t>
            </a:r>
            <a:r>
              <a:rPr lang="en-US" altLang="zh-CN" sz="2000" b="1" dirty="0">
                <a:solidFill>
                  <a:schemeClr val="accent2"/>
                </a:solidFill>
              </a:rPr>
              <a:t>[][]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table =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new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</a:rPr>
              <a:t>String</a:t>
            </a:r>
            <a:r>
              <a:rPr lang="en-US" altLang="zh-CN" sz="2000" dirty="0">
                <a:solidFill>
                  <a:schemeClr val="accent2"/>
                </a:solidFill>
              </a:rPr>
              <a:t>[4][4]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7464F17F-3056-3F49-908A-F779255E170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137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95600" y="1844825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Declaring:</a:t>
            </a:r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	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类型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 数组名</a:t>
            </a:r>
            <a:r>
              <a:rPr lang="en-US" altLang="zh-CN" sz="24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[ ][ ]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sz="2400" dirty="0" err="1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a</a:t>
            </a:r>
            <a:r>
              <a:rPr lang="en-US" altLang="zh-CN" sz="24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[][]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4164" y="2856419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Creating:</a:t>
            </a:r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	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一次性直接分配全部空间</a:t>
            </a:r>
            <a:endParaRPr lang="en-US" altLang="zh-CN" sz="2400" dirty="0">
              <a:solidFill>
                <a:schemeClr val="accent1"/>
              </a:solidFill>
              <a:latin typeface="Calibri" pitchFamily="34" charset="0"/>
              <a:ea typeface="微软雅黑" pitchFamily="34" charset="-122"/>
            </a:endParaRPr>
          </a:p>
          <a:p>
            <a:pPr marL="0" lvl="1"/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		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       逐一为每一维分配空间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7568" y="4636294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a[][] = new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[2][3];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H="1">
            <a:off x="3503712" y="3140969"/>
            <a:ext cx="792088" cy="149532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84032" y="4437113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c[][] = new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[2][];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c[0] = new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c[1] = new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[3];</a:t>
            </a:r>
          </a:p>
        </p:txBody>
      </p:sp>
      <p:sp>
        <p:nvSpPr>
          <p:cNvPr id="36" name="矩形 35"/>
          <p:cNvSpPr/>
          <p:nvPr/>
        </p:nvSpPr>
        <p:spPr>
          <a:xfrm>
            <a:off x="2207568" y="5301208"/>
            <a:ext cx="3024336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a[0][0]  a[0][1] a[0][2]</a:t>
            </a:r>
          </a:p>
          <a:p>
            <a:pPr algn="ctr"/>
            <a:r>
              <a:rPr lang="en-US" altLang="zh-CN" sz="2400" dirty="0">
                <a:solidFill>
                  <a:schemeClr val="accent2"/>
                </a:solidFill>
              </a:rPr>
              <a:t>a[1][0]  a[1][1] a[1][2]</a:t>
            </a:r>
          </a:p>
        </p:txBody>
      </p:sp>
      <p:sp>
        <p:nvSpPr>
          <p:cNvPr id="37" name="矩形 36"/>
          <p:cNvSpPr/>
          <p:nvPr/>
        </p:nvSpPr>
        <p:spPr>
          <a:xfrm>
            <a:off x="6096000" y="5733256"/>
            <a:ext cx="3744416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c[0][0]  c[0][1] c[0][2] c[0][3]</a:t>
            </a:r>
          </a:p>
          <a:p>
            <a:r>
              <a:rPr lang="en-US" altLang="zh-CN" sz="2400" dirty="0">
                <a:solidFill>
                  <a:schemeClr val="accent2"/>
                </a:solidFill>
              </a:rPr>
              <a:t>c[1][0]  c[1][1] c[1][2] </a:t>
            </a: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7536160" y="3687416"/>
            <a:ext cx="864096" cy="74969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>
            <a:extLst>
              <a:ext uri="{FF2B5EF4-FFF2-40B4-BE49-F238E27FC236}">
                <a16:creationId xmlns:a16="http://schemas.microsoft.com/office/drawing/2014/main" id="{E9522736-21E4-C04C-9AE7-8F62EF7E336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77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36" grpId="0" animBg="1"/>
      <p:bldP spid="3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E9522736-21E4-C04C-9AE7-8F62EF7E336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ED82DC-8605-8A45-8D8F-5ADF056D1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2" y="1700808"/>
            <a:ext cx="5703468" cy="45332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8CB091-BD8D-C241-BCD6-72EABB50589F}"/>
              </a:ext>
            </a:extLst>
          </p:cNvPr>
          <p:cNvSpPr txBox="1"/>
          <p:nvPr/>
        </p:nvSpPr>
        <p:spPr>
          <a:xfrm>
            <a:off x="7104112" y="3105834"/>
            <a:ext cx="441172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的二维数组是一个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的数组与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的数组的组合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数组元素存放对应元素的地址或者取值</a:t>
            </a:r>
          </a:p>
        </p:txBody>
      </p:sp>
    </p:spTree>
    <p:extLst>
      <p:ext uri="{BB962C8B-B14F-4D97-AF65-F5344CB8AC3E}">
        <p14:creationId xmlns:p14="http://schemas.microsoft.com/office/powerpoint/2010/main" val="1714470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19536" y="1628801"/>
            <a:ext cx="6408712" cy="393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二维数组的初始化</a:t>
            </a: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对每个元素单独进行赋值</a:t>
            </a: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声明数组的同时初始化</a:t>
            </a:r>
            <a:endParaRPr kumimoji="1" lang="zh-CN" altLang="en-US" sz="2400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60960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Char char="n"/>
            </a:pPr>
            <a:endParaRPr kumimoji="1" lang="en-US" altLang="zh-CN" sz="1050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609600" indent="-6096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对数组元素的引用</a:t>
            </a: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000" kern="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数组名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[</a:t>
            </a: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下标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1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] [</a:t>
            </a: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下标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2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]</a:t>
            </a:r>
          </a:p>
          <a:p>
            <a:pPr marL="990600" lvl="1" indent="-5334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下标为非负的整型常数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96608" y="1844825"/>
            <a:ext cx="34918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a[][] = new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[3][3];</a:t>
            </a:r>
          </a:p>
          <a:p>
            <a:endParaRPr lang="en-US" altLang="zh-CN" sz="1000" dirty="0"/>
          </a:p>
          <a:p>
            <a:r>
              <a:rPr lang="en-US" altLang="zh-CN" sz="2400" dirty="0">
                <a:solidFill>
                  <a:schemeClr val="accent2"/>
                </a:solidFill>
              </a:rPr>
              <a:t>a[0][0]=1; a[1][1]=1; a[2][2]=1;</a:t>
            </a: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5879976" y="2204864"/>
            <a:ext cx="1116632" cy="31706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6608" y="3933057"/>
            <a:ext cx="370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a[][] = {{1,2,3}, {3,4,5}};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直接箭头连接符 29"/>
          <p:cNvCxnSpPr>
            <a:endCxn id="29" idx="1"/>
          </p:cNvCxnSpPr>
          <p:nvPr/>
        </p:nvCxnSpPr>
        <p:spPr>
          <a:xfrm>
            <a:off x="5735960" y="3199041"/>
            <a:ext cx="1260648" cy="96484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2">
            <a:extLst>
              <a:ext uri="{FF2B5EF4-FFF2-40B4-BE49-F238E27FC236}">
                <a16:creationId xmlns:a16="http://schemas.microsoft.com/office/drawing/2014/main" id="{5081D439-2CCE-134A-AE9E-37958CA75987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77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2360240" y="1556792"/>
            <a:ext cx="7696200" cy="450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000" dirty="0"/>
              <a:t>	</a:t>
            </a:r>
            <a:r>
              <a:rPr lang="en-US" altLang="zh-CN" sz="2400" dirty="0">
                <a:latin typeface="Tahoma" pitchFamily="34" charset="0"/>
              </a:rPr>
              <a:t>class Test {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400" dirty="0">
                <a:latin typeface="Tahoma" pitchFamily="34" charset="0"/>
              </a:rPr>
              <a:t>		public static void main(String </a:t>
            </a:r>
            <a:r>
              <a:rPr lang="en-US" altLang="zh-CN" sz="2400" dirty="0" err="1">
                <a:latin typeface="Tahoma" pitchFamily="34" charset="0"/>
              </a:rPr>
              <a:t>args</a:t>
            </a:r>
            <a:r>
              <a:rPr lang="en-US" altLang="zh-CN" sz="2400" dirty="0">
                <a:latin typeface="Tahoma" pitchFamily="34" charset="0"/>
              </a:rPr>
              <a:t>[]) {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400" dirty="0">
                <a:latin typeface="Tahoma" pitchFamily="34" charset="0"/>
              </a:rPr>
              <a:t>			</a:t>
            </a:r>
            <a:r>
              <a:rPr lang="en-US" altLang="zh-CN" sz="2400" dirty="0" err="1">
                <a:latin typeface="Tahoma" pitchFamily="34" charset="0"/>
              </a:rPr>
              <a:t>int</a:t>
            </a:r>
            <a:r>
              <a:rPr lang="en-US" altLang="zh-CN" sz="2400" dirty="0">
                <a:latin typeface="Tahoma" pitchFamily="34" charset="0"/>
              </a:rPr>
              <a:t> a[][];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400" dirty="0">
                <a:latin typeface="Tahoma" pitchFamily="34" charset="0"/>
              </a:rPr>
              <a:t>			</a:t>
            </a:r>
            <a:r>
              <a:rPr lang="en-US" altLang="zh-CN" sz="2400" dirty="0" err="1">
                <a:latin typeface="Tahoma" pitchFamily="34" charset="0"/>
              </a:rPr>
              <a:t>System.out.println</a:t>
            </a:r>
            <a:r>
              <a:rPr lang="en-US" altLang="zh-CN" sz="2400" dirty="0">
                <a:latin typeface="Tahoma" pitchFamily="34" charset="0"/>
              </a:rPr>
              <a:t>(</a:t>
            </a:r>
            <a:r>
              <a:rPr lang="en-US" altLang="zh-CN" sz="2400" dirty="0" err="1">
                <a:latin typeface="Tahoma" pitchFamily="34" charset="0"/>
              </a:rPr>
              <a:t>a.length</a:t>
            </a:r>
            <a:r>
              <a:rPr lang="en-US" altLang="zh-CN" sz="2400" dirty="0">
                <a:latin typeface="Tahoma" pitchFamily="34" charset="0"/>
              </a:rPr>
              <a:t>);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400" dirty="0">
                <a:latin typeface="Tahoma" pitchFamily="34" charset="0"/>
              </a:rPr>
              <a:t>		}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400" dirty="0">
                <a:latin typeface="Tahoma" pitchFamily="34" charset="0"/>
              </a:rPr>
              <a:t>	}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endParaRPr lang="en-US" altLang="zh-CN" sz="2400" dirty="0">
              <a:latin typeface="Tahoma" pitchFamily="34" charset="0"/>
            </a:endParaRPr>
          </a:p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000" dirty="0">
                <a:latin typeface="Tahoma" pitchFamily="34" charset="0"/>
              </a:rPr>
              <a:t>	</a:t>
            </a:r>
            <a:endParaRPr lang="en-US" altLang="zh-CN" sz="2400" dirty="0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83632" y="4509120"/>
            <a:ext cx="712879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90000"/>
              </a:lnSpc>
              <a:buSzPct val="90000"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C:\&gt;javac Test.java</a:t>
            </a:r>
          </a:p>
          <a:p>
            <a:pPr marL="609600" indent="-609600">
              <a:lnSpc>
                <a:spcPct val="90000"/>
              </a:lnSpc>
              <a:buSzPct val="90000"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	Test.java:4: variable a might not have been initialized</a:t>
            </a:r>
          </a:p>
          <a:p>
            <a:pPr marL="609600" indent="-609600">
              <a:lnSpc>
                <a:spcPct val="90000"/>
              </a:lnSpc>
              <a:buSzPct val="90000"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                		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</a:rPr>
              <a:t>System.out.println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</a:rPr>
              <a:t>a.length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);</a:t>
            </a:r>
          </a:p>
          <a:p>
            <a:pPr marL="609600" indent="-609600">
              <a:lnSpc>
                <a:spcPct val="90000"/>
              </a:lnSpc>
              <a:buSzPct val="90000"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                                   		        ^</a:t>
            </a:r>
          </a:p>
          <a:p>
            <a:pPr marL="609600" indent="-609600">
              <a:lnSpc>
                <a:spcPct val="90000"/>
              </a:lnSpc>
              <a:buSzPct val="90000"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	1 error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64F5EC-7536-3249-819A-499947B31A00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二维数组的长度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27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63552" y="1772817"/>
            <a:ext cx="820891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</a:rPr>
              <a:t>arrayRefVar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</a:rPr>
              <a:t> </a:t>
            </a:r>
            <a:r>
              <a:rPr lang="en-US" altLang="en-US" sz="2400" dirty="0">
                <a:latin typeface="Courier New" pitchFamily="49" charset="0"/>
              </a:rPr>
              <a:t>= </a:t>
            </a:r>
            <a:r>
              <a:rPr lang="en-US" altLang="en-US" sz="2400" b="1" dirty="0">
                <a:solidFill>
                  <a:schemeClr val="accent2"/>
                </a:solidFill>
                <a:latin typeface="Courier New" pitchFamily="49" charset="0"/>
              </a:rPr>
              <a:t>new</a:t>
            </a:r>
            <a:r>
              <a:rPr lang="en-US" altLang="en-US" sz="2400" dirty="0">
                <a:latin typeface="Courier New" pitchFamily="49" charset="0"/>
              </a:rPr>
              <a:t> </a:t>
            </a:r>
            <a:r>
              <a:rPr lang="en-US" altLang="en-US" sz="2400" b="1" dirty="0" err="1">
                <a:solidFill>
                  <a:schemeClr val="accent1"/>
                </a:solidFill>
                <a:latin typeface="Courier New" pitchFamily="49" charset="0"/>
              </a:rPr>
              <a:t>datatype</a:t>
            </a:r>
            <a:r>
              <a:rPr lang="en-US" altLang="en-US" sz="2400" b="1" dirty="0">
                <a:solidFill>
                  <a:schemeClr val="accent2"/>
                </a:solidFill>
                <a:latin typeface="Courier New" pitchFamily="49" charset="0"/>
              </a:rPr>
              <a:t>[</a:t>
            </a:r>
            <a:r>
              <a:rPr lang="en-US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</a:rPr>
              <a:t>arraySize</a:t>
            </a:r>
            <a:r>
              <a:rPr lang="en-US" altLang="en-US" sz="2400" b="1" dirty="0">
                <a:solidFill>
                  <a:schemeClr val="accent2"/>
                </a:solidFill>
                <a:latin typeface="Courier New" pitchFamily="49" charset="0"/>
              </a:rPr>
              <a:t>]</a:t>
            </a:r>
            <a:r>
              <a:rPr lang="en-US" altLang="en-US" sz="2400" dirty="0">
                <a:latin typeface="Courier New" pitchFamily="49" charset="0"/>
              </a:rPr>
              <a:t>;</a:t>
            </a:r>
            <a:endParaRPr lang="en-US" altLang="en-US" sz="2800" dirty="0"/>
          </a:p>
          <a:p>
            <a:pPr>
              <a:buFont typeface="Monotype Sorts" pitchFamily="2" charset="2"/>
              <a:buNone/>
            </a:pPr>
            <a:endParaRPr lang="en-US" altLang="en-US" sz="2800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Example:</a:t>
            </a:r>
            <a:endParaRPr lang="en-US" altLang="en-US" sz="2800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 err="1">
                <a:latin typeface="Courier New" pitchFamily="49" charset="0"/>
              </a:rPr>
              <a:t>myList</a:t>
            </a:r>
            <a:r>
              <a:rPr lang="en-US" altLang="en-US" sz="2400" dirty="0">
                <a:latin typeface="Courier New" pitchFamily="49" charset="0"/>
              </a:rPr>
              <a:t> = new double[10];</a:t>
            </a:r>
            <a:endParaRPr lang="en-US" altLang="en-US" sz="2800" dirty="0"/>
          </a:p>
          <a:p>
            <a:pPr>
              <a:buFont typeface="Monotype Sorts" pitchFamily="2" charset="2"/>
              <a:buNone/>
            </a:pPr>
            <a:endParaRPr lang="en-US" altLang="en-US" sz="2800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 err="1">
                <a:latin typeface="Courier New" pitchFamily="49" charset="0"/>
              </a:rPr>
              <a:t>myList</a:t>
            </a:r>
            <a:r>
              <a:rPr lang="en-US" altLang="en-US" sz="2400" dirty="0">
                <a:latin typeface="Courier New" pitchFamily="49" charset="0"/>
              </a:rPr>
              <a:t>[0]	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指数据</a:t>
            </a:r>
            <a:r>
              <a:rPr lang="en-US" altLang="zh-CN" sz="2400" dirty="0" err="1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myList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的第一个元素</a:t>
            </a:r>
            <a:endParaRPr lang="en-US" altLang="en-US" sz="2800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 err="1">
                <a:latin typeface="Courier New" pitchFamily="49" charset="0"/>
              </a:rPr>
              <a:t>myList</a:t>
            </a:r>
            <a:r>
              <a:rPr lang="en-US" altLang="en-US" sz="2400" dirty="0">
                <a:latin typeface="Courier New" pitchFamily="49" charset="0"/>
              </a:rPr>
              <a:t>[9]</a:t>
            </a:r>
            <a:r>
              <a:rPr lang="en-US" altLang="en-US" sz="2800" dirty="0"/>
              <a:t> 	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指数组</a:t>
            </a:r>
            <a:r>
              <a:rPr lang="en-US" altLang="zh-CN" sz="2400" dirty="0" err="1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myList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的最后一个元素</a:t>
            </a:r>
            <a:endParaRPr lang="en-US" altLang="en-US" sz="280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F4CDC68-C203-CF47-8FA5-7735D1AEE43E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8545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2207568" y="1533426"/>
            <a:ext cx="8424936" cy="4943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000" dirty="0"/>
              <a:t>	</a:t>
            </a:r>
            <a:r>
              <a:rPr lang="en-US" altLang="zh-CN" sz="2200" dirty="0">
                <a:latin typeface="Tahoma" pitchFamily="34" charset="0"/>
              </a:rPr>
              <a:t>class Test {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public static void main(String </a:t>
            </a:r>
            <a:r>
              <a:rPr lang="en-US" altLang="zh-CN" sz="2200" dirty="0" err="1">
                <a:latin typeface="Tahoma" pitchFamily="34" charset="0"/>
              </a:rPr>
              <a:t>args</a:t>
            </a:r>
            <a:r>
              <a:rPr lang="en-US" altLang="zh-CN" sz="2200" dirty="0">
                <a:latin typeface="Tahoma" pitchFamily="34" charset="0"/>
              </a:rPr>
              <a:t>[]) {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	</a:t>
            </a:r>
            <a:r>
              <a:rPr lang="en-US" altLang="zh-CN" sz="2200" dirty="0" err="1">
                <a:latin typeface="Tahoma" pitchFamily="34" charset="0"/>
              </a:rPr>
              <a:t>int</a:t>
            </a:r>
            <a:r>
              <a:rPr lang="en-US" altLang="zh-CN" sz="2200" dirty="0">
                <a:latin typeface="Tahoma" pitchFamily="34" charset="0"/>
              </a:rPr>
              <a:t> a[][] = new </a:t>
            </a:r>
            <a:r>
              <a:rPr lang="en-US" altLang="zh-CN" sz="2200" dirty="0" err="1">
                <a:latin typeface="Tahoma" pitchFamily="34" charset="0"/>
              </a:rPr>
              <a:t>int</a:t>
            </a:r>
            <a:r>
              <a:rPr lang="en-US" altLang="zh-CN" sz="2200" dirty="0">
                <a:latin typeface="Tahoma" pitchFamily="34" charset="0"/>
              </a:rPr>
              <a:t>[][];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	</a:t>
            </a:r>
            <a:r>
              <a:rPr lang="en-US" altLang="zh-CN" sz="2200" dirty="0" err="1">
                <a:latin typeface="Tahoma" pitchFamily="34" charset="0"/>
              </a:rPr>
              <a:t>System.out.println</a:t>
            </a:r>
            <a:r>
              <a:rPr lang="en-US" altLang="zh-CN" sz="2200" dirty="0">
                <a:latin typeface="Tahoma" pitchFamily="34" charset="0"/>
              </a:rPr>
              <a:t>(</a:t>
            </a:r>
            <a:r>
              <a:rPr lang="en-US" altLang="zh-CN" sz="2200" dirty="0" err="1">
                <a:latin typeface="Tahoma" pitchFamily="34" charset="0"/>
              </a:rPr>
              <a:t>a.length</a:t>
            </a:r>
            <a:r>
              <a:rPr lang="en-US" altLang="zh-CN" sz="2200" dirty="0">
                <a:latin typeface="Tahoma" pitchFamily="34" charset="0"/>
              </a:rPr>
              <a:t>);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}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}</a:t>
            </a:r>
          </a:p>
          <a:p>
            <a:pPr marL="609600" indent="-609600">
              <a:lnSpc>
                <a:spcPct val="90000"/>
              </a:lnSpc>
              <a:buSzPct val="90000"/>
              <a:buNone/>
            </a:pPr>
            <a:endParaRPr lang="en-US" altLang="zh-CN" sz="2400" dirty="0">
              <a:latin typeface="Tahoma" pitchFamily="34" charset="0"/>
            </a:endParaRPr>
          </a:p>
          <a:p>
            <a:pPr marL="609600" indent="-609600">
              <a:lnSpc>
                <a:spcPct val="90000"/>
              </a:lnSpc>
              <a:buSzPct val="90000"/>
              <a:buNone/>
            </a:pPr>
            <a:endParaRPr lang="en-US" altLang="zh-CN" sz="2000" dirty="0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19737" y="4725144"/>
            <a:ext cx="310854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indent="-609600">
              <a:lnSpc>
                <a:spcPct val="90000"/>
              </a:lnSpc>
              <a:buSzPct val="90000"/>
            </a:pPr>
            <a:r>
              <a: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提示未指定数组的大小</a:t>
            </a:r>
            <a:endParaRPr lang="en-US" altLang="zh-CN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86EF8B4-2071-CE4E-A424-7D5E0E8C010E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二维数组的长度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27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2504256" y="1651248"/>
            <a:ext cx="7696200" cy="473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SzPct val="90000"/>
              <a:buNone/>
            </a:pPr>
            <a:r>
              <a:rPr lang="en-US" altLang="zh-CN" sz="2000" dirty="0"/>
              <a:t>	</a:t>
            </a:r>
            <a:r>
              <a:rPr lang="en-US" altLang="zh-CN" sz="2200" dirty="0">
                <a:latin typeface="Tahoma" pitchFamily="34" charset="0"/>
              </a:rPr>
              <a:t>class Test {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public static void main(String </a:t>
            </a:r>
            <a:r>
              <a:rPr lang="en-US" altLang="zh-CN" sz="2200" dirty="0" err="1">
                <a:latin typeface="Tahoma" pitchFamily="34" charset="0"/>
              </a:rPr>
              <a:t>args</a:t>
            </a:r>
            <a:r>
              <a:rPr lang="en-US" altLang="zh-CN" sz="2200" dirty="0">
                <a:latin typeface="Tahoma" pitchFamily="34" charset="0"/>
              </a:rPr>
              <a:t>[]) {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	</a:t>
            </a:r>
            <a:r>
              <a:rPr lang="en-US" altLang="zh-CN" sz="2200" dirty="0" err="1">
                <a:latin typeface="Tahoma" pitchFamily="34" charset="0"/>
              </a:rPr>
              <a:t>int</a:t>
            </a:r>
            <a:r>
              <a:rPr lang="en-US" altLang="zh-CN" sz="2200" dirty="0">
                <a:latin typeface="Tahoma" pitchFamily="34" charset="0"/>
              </a:rPr>
              <a:t> a[][] = new </a:t>
            </a:r>
            <a:r>
              <a:rPr lang="en-US" altLang="zh-CN" sz="2200" dirty="0" err="1">
                <a:latin typeface="Tahoma" pitchFamily="34" charset="0"/>
              </a:rPr>
              <a:t>int</a:t>
            </a:r>
            <a:r>
              <a:rPr lang="en-US" altLang="zh-CN" sz="2200" dirty="0">
                <a:latin typeface="Tahoma" pitchFamily="34" charset="0"/>
              </a:rPr>
              <a:t>[9][];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	</a:t>
            </a:r>
            <a:r>
              <a:rPr lang="en-US" altLang="zh-CN" sz="2200" dirty="0" err="1">
                <a:latin typeface="Tahoma" pitchFamily="34" charset="0"/>
              </a:rPr>
              <a:t>System.out.println</a:t>
            </a:r>
            <a:r>
              <a:rPr lang="en-US" altLang="zh-CN" sz="2200" dirty="0">
                <a:latin typeface="Tahoma" pitchFamily="34" charset="0"/>
              </a:rPr>
              <a:t>(</a:t>
            </a:r>
            <a:r>
              <a:rPr lang="en-US" altLang="zh-CN" sz="2200" dirty="0" err="1">
                <a:latin typeface="Tahoma" pitchFamily="34" charset="0"/>
              </a:rPr>
              <a:t>a.length</a:t>
            </a:r>
            <a:r>
              <a:rPr lang="en-US" altLang="zh-CN" sz="2200" dirty="0">
                <a:latin typeface="Tahoma" pitchFamily="34" charset="0"/>
              </a:rPr>
              <a:t>);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}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}</a:t>
            </a:r>
          </a:p>
          <a:p>
            <a:pPr marL="609600" indent="-609600">
              <a:buSzPct val="90000"/>
              <a:buNone/>
            </a:pPr>
            <a:endParaRPr lang="en-US" altLang="zh-CN" sz="2400" dirty="0">
              <a:latin typeface="Tahoma" pitchFamily="34" charset="0"/>
            </a:endParaRPr>
          </a:p>
          <a:p>
            <a:pPr marL="609600" indent="-609600">
              <a:buSzPct val="90000"/>
              <a:buNone/>
            </a:pPr>
            <a:r>
              <a:rPr lang="en-US" altLang="zh-CN" sz="2000" dirty="0">
                <a:latin typeface="Tahoma" pitchFamily="34" charset="0"/>
              </a:rPr>
              <a:t>	</a:t>
            </a:r>
            <a:endParaRPr lang="en-US" altLang="zh-CN" sz="2200" dirty="0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2104" y="4869161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a.length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代表行的数量</a:t>
            </a:r>
          </a:p>
        </p:txBody>
      </p:sp>
      <p:sp>
        <p:nvSpPr>
          <p:cNvPr id="5" name="任意多边形 4"/>
          <p:cNvSpPr/>
          <p:nvPr/>
        </p:nvSpPr>
        <p:spPr>
          <a:xfrm>
            <a:off x="7115908" y="3270738"/>
            <a:ext cx="2157046" cy="1582616"/>
          </a:xfrm>
          <a:custGeom>
            <a:avLst/>
            <a:gdLst>
              <a:gd name="connsiteX0" fmla="*/ 0 w 2157046"/>
              <a:gd name="connsiteY0" fmla="*/ 0 h 1582616"/>
              <a:gd name="connsiteX1" fmla="*/ 480646 w 2157046"/>
              <a:gd name="connsiteY1" fmla="*/ 550985 h 1582616"/>
              <a:gd name="connsiteX2" fmla="*/ 1699846 w 2157046"/>
              <a:gd name="connsiteY2" fmla="*/ 961293 h 1582616"/>
              <a:gd name="connsiteX3" fmla="*/ 2157046 w 2157046"/>
              <a:gd name="connsiteY3" fmla="*/ 1582616 h 158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7046" h="1582616">
                <a:moveTo>
                  <a:pt x="0" y="0"/>
                </a:moveTo>
                <a:cubicBezTo>
                  <a:pt x="98669" y="195385"/>
                  <a:pt x="197338" y="390770"/>
                  <a:pt x="480646" y="550985"/>
                </a:cubicBezTo>
                <a:cubicBezTo>
                  <a:pt x="763954" y="711200"/>
                  <a:pt x="1420446" y="789355"/>
                  <a:pt x="1699846" y="961293"/>
                </a:cubicBezTo>
                <a:cubicBezTo>
                  <a:pt x="1979246" y="1133231"/>
                  <a:pt x="2068146" y="1357923"/>
                  <a:pt x="2157046" y="1582616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71664" y="477969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>
              <a:buSzPct val="90000"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C:\&gt;javac Test.java</a:t>
            </a:r>
          </a:p>
          <a:p>
            <a:pPr marL="609600" indent="-609600">
              <a:buSzPct val="90000"/>
            </a:pPr>
            <a:endParaRPr lang="en-US" altLang="zh-CN" dirty="0">
              <a:solidFill>
                <a:schemeClr val="hlink"/>
              </a:solidFill>
              <a:latin typeface="Tahoma" pitchFamily="34" charset="0"/>
            </a:endParaRPr>
          </a:p>
          <a:p>
            <a:pPr marL="609600" indent="-609600">
              <a:buSzPct val="90000"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C:\&gt;java Test</a:t>
            </a:r>
          </a:p>
          <a:p>
            <a:pPr marL="609600" indent="-609600">
              <a:buSzPct val="90000"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	</a:t>
            </a:r>
          </a:p>
          <a:p>
            <a:pPr marL="609600" indent="-609600">
              <a:buSzPct val="90000"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</a:rPr>
              <a:t>9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9F84C60-07EF-DA4C-94AF-3F0DCF154274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二维数组的长度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27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0" y="1268760"/>
            <a:ext cx="7696200" cy="473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SzPct val="90000"/>
              <a:buNone/>
            </a:pPr>
            <a:r>
              <a:rPr lang="en-US" altLang="zh-CN" sz="2000" dirty="0"/>
              <a:t>	</a:t>
            </a:r>
            <a:r>
              <a:rPr lang="en-US" altLang="zh-CN" sz="2200" dirty="0">
                <a:latin typeface="Tahoma" pitchFamily="34" charset="0"/>
              </a:rPr>
              <a:t>class Test {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public static void main(String </a:t>
            </a:r>
            <a:r>
              <a:rPr lang="en-US" altLang="zh-CN" sz="2200" dirty="0" err="1">
                <a:latin typeface="Tahoma" pitchFamily="34" charset="0"/>
              </a:rPr>
              <a:t>args</a:t>
            </a:r>
            <a:r>
              <a:rPr lang="en-US" altLang="zh-CN" sz="2200" dirty="0">
                <a:latin typeface="Tahoma" pitchFamily="34" charset="0"/>
              </a:rPr>
              <a:t>[]) {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	</a:t>
            </a:r>
            <a:r>
              <a:rPr lang="en-US" altLang="zh-CN" sz="2200" dirty="0" err="1">
                <a:latin typeface="Tahoma" pitchFamily="34" charset="0"/>
              </a:rPr>
              <a:t>int</a:t>
            </a:r>
            <a:r>
              <a:rPr lang="en-US" altLang="zh-CN" sz="2200" dirty="0">
                <a:latin typeface="Tahoma" pitchFamily="34" charset="0"/>
              </a:rPr>
              <a:t> a[][] = new </a:t>
            </a:r>
            <a:r>
              <a:rPr lang="en-US" altLang="zh-CN" sz="2200" dirty="0" err="1">
                <a:latin typeface="Tahoma" pitchFamily="34" charset="0"/>
              </a:rPr>
              <a:t>int</a:t>
            </a:r>
            <a:r>
              <a:rPr lang="en-US" altLang="zh-CN" sz="2200" dirty="0">
                <a:latin typeface="Tahoma" pitchFamily="34" charset="0"/>
              </a:rPr>
              <a:t>[9][];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	</a:t>
            </a:r>
            <a:r>
              <a:rPr lang="en-US" altLang="zh-CN" sz="2200" dirty="0" err="1">
                <a:latin typeface="Tahoma" pitchFamily="34" charset="0"/>
              </a:rPr>
              <a:t>System.out.println</a:t>
            </a:r>
            <a:r>
              <a:rPr lang="en-US" altLang="zh-CN" sz="2200" dirty="0">
                <a:latin typeface="Tahoma" pitchFamily="34" charset="0"/>
              </a:rPr>
              <a:t>(</a:t>
            </a:r>
            <a:r>
              <a:rPr lang="en-US" altLang="zh-CN" sz="2200" dirty="0" err="1">
                <a:latin typeface="Tahoma" pitchFamily="34" charset="0"/>
              </a:rPr>
              <a:t>a.length</a:t>
            </a:r>
            <a:r>
              <a:rPr lang="en-US" altLang="zh-CN" sz="2200" dirty="0">
                <a:latin typeface="Tahoma" pitchFamily="34" charset="0"/>
              </a:rPr>
              <a:t>);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}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}</a:t>
            </a:r>
          </a:p>
          <a:p>
            <a:pPr marL="609600" indent="-609600">
              <a:buSzPct val="90000"/>
              <a:buNone/>
            </a:pPr>
            <a:endParaRPr lang="en-US" altLang="zh-CN" sz="2400" dirty="0">
              <a:latin typeface="Tahoma" pitchFamily="34" charset="0"/>
            </a:endParaRPr>
          </a:p>
          <a:p>
            <a:pPr marL="609600" indent="-609600">
              <a:buSzPct val="90000"/>
              <a:buNone/>
            </a:pPr>
            <a:r>
              <a:rPr lang="en-US" altLang="zh-CN" sz="2000" dirty="0">
                <a:latin typeface="Tahoma" pitchFamily="34" charset="0"/>
              </a:rPr>
              <a:t>	</a:t>
            </a:r>
            <a:endParaRPr lang="en-US" altLang="zh-CN" sz="2200" dirty="0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9F84C60-07EF-DA4C-94AF-3F0DCF154274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二维数组的长度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0223C1-B4CF-FB44-8AA5-8426092E6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07" y="2300370"/>
            <a:ext cx="5544616" cy="44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41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2504256" y="1651248"/>
            <a:ext cx="7696200" cy="473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SzPct val="90000"/>
              <a:buNone/>
            </a:pPr>
            <a:r>
              <a:rPr lang="en-US" altLang="zh-CN" sz="2000" dirty="0"/>
              <a:t>	</a:t>
            </a:r>
            <a:r>
              <a:rPr lang="en-US" altLang="zh-CN" sz="2200" dirty="0">
                <a:latin typeface="Tahoma" pitchFamily="34" charset="0"/>
              </a:rPr>
              <a:t>class Test {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public static void main(String </a:t>
            </a:r>
            <a:r>
              <a:rPr lang="en-US" altLang="zh-CN" sz="2200" dirty="0" err="1">
                <a:latin typeface="Tahoma" pitchFamily="34" charset="0"/>
              </a:rPr>
              <a:t>args</a:t>
            </a:r>
            <a:r>
              <a:rPr lang="en-US" altLang="zh-CN" sz="2200" dirty="0">
                <a:latin typeface="Tahoma" pitchFamily="34" charset="0"/>
              </a:rPr>
              <a:t>[]) {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	</a:t>
            </a:r>
            <a:r>
              <a:rPr lang="en-US" altLang="zh-CN" sz="2200" dirty="0" err="1">
                <a:latin typeface="Tahoma" pitchFamily="34" charset="0"/>
              </a:rPr>
              <a:t>int</a:t>
            </a:r>
            <a:r>
              <a:rPr lang="en-US" altLang="zh-CN" sz="2200" dirty="0">
                <a:latin typeface="Tahoma" pitchFamily="34" charset="0"/>
              </a:rPr>
              <a:t> a[][] = new </a:t>
            </a:r>
            <a:r>
              <a:rPr lang="en-US" altLang="zh-CN" sz="2200" dirty="0" err="1">
                <a:latin typeface="Tahoma" pitchFamily="34" charset="0"/>
              </a:rPr>
              <a:t>int</a:t>
            </a:r>
            <a:r>
              <a:rPr lang="en-US" altLang="zh-CN" sz="2200" dirty="0">
                <a:latin typeface="Tahoma" pitchFamily="34" charset="0"/>
              </a:rPr>
              <a:t>[][9];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	</a:t>
            </a:r>
            <a:r>
              <a:rPr lang="en-US" altLang="zh-CN" sz="2200" dirty="0" err="1">
                <a:latin typeface="Tahoma" pitchFamily="34" charset="0"/>
              </a:rPr>
              <a:t>System.out.println</a:t>
            </a:r>
            <a:r>
              <a:rPr lang="en-US" altLang="zh-CN" sz="2200" dirty="0">
                <a:latin typeface="Tahoma" pitchFamily="34" charset="0"/>
              </a:rPr>
              <a:t>(</a:t>
            </a:r>
            <a:r>
              <a:rPr lang="en-US" altLang="zh-CN" sz="2200" dirty="0" err="1">
                <a:latin typeface="Tahoma" pitchFamily="34" charset="0"/>
              </a:rPr>
              <a:t>a.length</a:t>
            </a:r>
            <a:r>
              <a:rPr lang="en-US" altLang="zh-CN" sz="2200" dirty="0">
                <a:latin typeface="Tahoma" pitchFamily="34" charset="0"/>
              </a:rPr>
              <a:t>);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}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}</a:t>
            </a:r>
          </a:p>
          <a:p>
            <a:pPr marL="609600" indent="-609600">
              <a:buSzPct val="90000"/>
              <a:buNone/>
            </a:pPr>
            <a:endParaRPr lang="en-US" altLang="zh-CN" sz="2400" dirty="0">
              <a:latin typeface="Tahoma" pitchFamily="34" charset="0"/>
            </a:endParaRPr>
          </a:p>
          <a:p>
            <a:pPr marL="609600" indent="-609600">
              <a:buSzPct val="90000"/>
              <a:buNone/>
            </a:pPr>
            <a:r>
              <a:rPr lang="en-US" altLang="zh-CN" sz="2000" dirty="0">
                <a:latin typeface="Tahoma" pitchFamily="34" charset="0"/>
              </a:rPr>
              <a:t>	</a:t>
            </a:r>
            <a:endParaRPr lang="en-US" altLang="zh-CN" sz="2200" dirty="0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1664" y="477969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>
              <a:buSzPct val="90000"/>
            </a:pPr>
            <a:r>
              <a:rPr lang="zh-CN" altLang="en-US" dirty="0">
                <a:solidFill>
                  <a:schemeClr val="hlink"/>
                </a:solidFill>
                <a:latin typeface="Tahoma" pitchFamily="34" charset="0"/>
              </a:rPr>
              <a:t>不能在第一维为空的情况下指定第二维大小</a:t>
            </a:r>
            <a:endParaRPr lang="en-US" altLang="zh-CN" dirty="0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B84B1C2-0EEC-5043-96DE-25377EE730FF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二维数组的长度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35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-82181" y="1340768"/>
            <a:ext cx="7696200" cy="473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SzPct val="90000"/>
              <a:buNone/>
            </a:pPr>
            <a:r>
              <a:rPr lang="en-US" altLang="zh-CN" sz="2000" dirty="0"/>
              <a:t>	</a:t>
            </a:r>
            <a:r>
              <a:rPr lang="en-US" altLang="zh-CN" sz="2200" dirty="0">
                <a:latin typeface="Tahoma" pitchFamily="34" charset="0"/>
              </a:rPr>
              <a:t>class Test {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public static void main(String </a:t>
            </a:r>
            <a:r>
              <a:rPr lang="en-US" altLang="zh-CN" sz="2200" dirty="0" err="1">
                <a:latin typeface="Tahoma" pitchFamily="34" charset="0"/>
              </a:rPr>
              <a:t>args</a:t>
            </a:r>
            <a:r>
              <a:rPr lang="en-US" altLang="zh-CN" sz="2200" dirty="0">
                <a:latin typeface="Tahoma" pitchFamily="34" charset="0"/>
              </a:rPr>
              <a:t>[]) {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	</a:t>
            </a:r>
            <a:r>
              <a:rPr lang="en-US" altLang="zh-CN" sz="2200" dirty="0" err="1">
                <a:latin typeface="Tahoma" pitchFamily="34" charset="0"/>
              </a:rPr>
              <a:t>int</a:t>
            </a:r>
            <a:r>
              <a:rPr lang="en-US" altLang="zh-CN" sz="2200" dirty="0">
                <a:latin typeface="Tahoma" pitchFamily="34" charset="0"/>
              </a:rPr>
              <a:t> a[][] = new </a:t>
            </a:r>
            <a:r>
              <a:rPr lang="en-US" altLang="zh-CN" sz="2200" dirty="0" err="1">
                <a:latin typeface="Tahoma" pitchFamily="34" charset="0"/>
              </a:rPr>
              <a:t>int</a:t>
            </a:r>
            <a:r>
              <a:rPr lang="en-US" altLang="zh-CN" sz="2200" dirty="0">
                <a:latin typeface="Tahoma" pitchFamily="34" charset="0"/>
              </a:rPr>
              <a:t>[][9];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	</a:t>
            </a:r>
            <a:r>
              <a:rPr lang="en-US" altLang="zh-CN" sz="2200" dirty="0" err="1">
                <a:latin typeface="Tahoma" pitchFamily="34" charset="0"/>
              </a:rPr>
              <a:t>System.out.println</a:t>
            </a:r>
            <a:r>
              <a:rPr lang="en-US" altLang="zh-CN" sz="2200" dirty="0">
                <a:latin typeface="Tahoma" pitchFamily="34" charset="0"/>
              </a:rPr>
              <a:t>(</a:t>
            </a:r>
            <a:r>
              <a:rPr lang="en-US" altLang="zh-CN" sz="2200" dirty="0" err="1">
                <a:latin typeface="Tahoma" pitchFamily="34" charset="0"/>
              </a:rPr>
              <a:t>a.length</a:t>
            </a:r>
            <a:r>
              <a:rPr lang="en-US" altLang="zh-CN" sz="2200" dirty="0">
                <a:latin typeface="Tahoma" pitchFamily="34" charset="0"/>
              </a:rPr>
              <a:t>);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	}</a:t>
            </a:r>
          </a:p>
          <a:p>
            <a:pPr marL="609600" indent="-609600">
              <a:buSzPct val="90000"/>
              <a:buNone/>
            </a:pPr>
            <a:r>
              <a:rPr lang="en-US" altLang="zh-CN" sz="2200" dirty="0">
                <a:latin typeface="Tahoma" pitchFamily="34" charset="0"/>
              </a:rPr>
              <a:t>	}</a:t>
            </a:r>
          </a:p>
          <a:p>
            <a:pPr marL="609600" indent="-609600">
              <a:buSzPct val="90000"/>
              <a:buNone/>
            </a:pPr>
            <a:endParaRPr lang="en-US" altLang="zh-CN" sz="2400" dirty="0">
              <a:latin typeface="Tahoma" pitchFamily="34" charset="0"/>
            </a:endParaRPr>
          </a:p>
          <a:p>
            <a:pPr marL="609600" indent="-609600">
              <a:buSzPct val="90000"/>
              <a:buNone/>
            </a:pPr>
            <a:r>
              <a:rPr lang="en-US" altLang="zh-CN" sz="2000" dirty="0">
                <a:latin typeface="Tahoma" pitchFamily="34" charset="0"/>
              </a:rPr>
              <a:t>	</a:t>
            </a:r>
            <a:endParaRPr lang="en-US" altLang="zh-CN" sz="2200" dirty="0">
              <a:solidFill>
                <a:schemeClr val="hlink"/>
              </a:solidFill>
              <a:latin typeface="Tahoma" pitchFamily="34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B84B1C2-0EEC-5043-96DE-25377EE730FF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二维数组的长度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4E32EF-EC43-6040-A41B-D0629888A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807" y="2300370"/>
            <a:ext cx="5544616" cy="44069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55B50C7-5D95-1D4F-A120-F8585B12AB8A}"/>
              </a:ext>
            </a:extLst>
          </p:cNvPr>
          <p:cNvSpPr txBox="1"/>
          <p:nvPr/>
        </p:nvSpPr>
        <p:spPr>
          <a:xfrm>
            <a:off x="8442067" y="3866695"/>
            <a:ext cx="86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rgbClr val="C00000"/>
                </a:solidFill>
              </a:rPr>
              <a:t>X</a:t>
            </a:r>
            <a:endParaRPr kumimoji="1" lang="zh-CN" altLang="en-US" sz="5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69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2504256" y="1651248"/>
            <a:ext cx="7696200" cy="473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SzPct val="90000"/>
              <a:buNone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数组的长度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: 	</a:t>
            </a:r>
            <a:r>
              <a:rPr lang="zh-CN" altLang="en-US" sz="28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数组名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.</a:t>
            </a:r>
            <a:r>
              <a:rPr lang="en-US" altLang="zh-CN" sz="28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length</a:t>
            </a:r>
          </a:p>
          <a:p>
            <a:pPr marL="609600" indent="-609600">
              <a:buSzPct val="90000"/>
              <a:buNone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起点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:   		</a:t>
            </a:r>
            <a:r>
              <a:rPr lang="zh-CN" altLang="en-US" sz="28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数组名</a:t>
            </a:r>
            <a:r>
              <a:rPr lang="en-US" altLang="zh-CN" sz="28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[0]</a:t>
            </a:r>
          </a:p>
          <a:p>
            <a:pPr marL="609600" indent="-609600">
              <a:buSzPct val="90000"/>
              <a:buNone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终点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:   		</a:t>
            </a:r>
            <a:r>
              <a:rPr lang="zh-CN" altLang="en-US" sz="28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数组名</a:t>
            </a:r>
            <a:r>
              <a:rPr lang="en-US" altLang="zh-CN" sz="28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[length-1]</a:t>
            </a:r>
          </a:p>
          <a:p>
            <a:pPr marL="609600" indent="-609600">
              <a:buSzPct val="90000"/>
              <a:buNone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609600" indent="-609600">
              <a:buSzPct val="90000"/>
              <a:buNone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609600" indent="-609600">
              <a:buSzPct val="90000"/>
              <a:buNone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i = {4, 56, 78, 9, 34};</a:t>
            </a:r>
          </a:p>
          <a:p>
            <a:pPr marL="609600" indent="-609600">
              <a:buSzPct val="90000"/>
              <a:buNone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i.length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 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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5</a:t>
            </a:r>
          </a:p>
          <a:p>
            <a:pPr marL="609600" indent="-609600">
              <a:buSzPct val="90000"/>
              <a:buNone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i[0]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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4</a:t>
            </a:r>
          </a:p>
          <a:p>
            <a:pPr marL="609600" indent="-609600">
              <a:buSzPct val="90000"/>
              <a:buNone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i[length-1]=i[4]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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34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75692" y="3534026"/>
            <a:ext cx="64087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对数组的访问必须在上下界之间！！！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C58955F-5B7E-1842-B9CD-EA1AB214CB2F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二维数组的长度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8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639616" y="1615008"/>
            <a:ext cx="7477200" cy="4694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SzPct val="90000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class Test {</a:t>
            </a:r>
          </a:p>
          <a:p>
            <a:pPr marL="609600" indent="-609600">
              <a:buSzPct val="90000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public static void main(String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[]) {</a:t>
            </a:r>
          </a:p>
          <a:p>
            <a:pPr marL="609600" indent="-609600">
              <a:buSzPct val="90000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       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i[] = {0, 1, 3, 5, 7};</a:t>
            </a:r>
          </a:p>
          <a:p>
            <a:pPr marL="609600" indent="-609600">
              <a:buSzPct val="90000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        </a:t>
            </a:r>
            <a:r>
              <a:rPr lang="en-US" altLang="zh-CN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dirty="0">
                <a:solidFill>
                  <a:schemeClr val="accent1"/>
                </a:solidFill>
                <a:latin typeface="+mj-lt"/>
              </a:rPr>
              <a:t>(i[0]);</a:t>
            </a:r>
          </a:p>
          <a:p>
            <a:pPr marL="609600" indent="-609600">
              <a:buSzPct val="90000"/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</a:rPr>
              <a:t>	        </a:t>
            </a:r>
            <a:r>
              <a:rPr lang="en-US" altLang="zh-CN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dirty="0">
                <a:solidFill>
                  <a:schemeClr val="accent1"/>
                </a:solidFill>
                <a:latin typeface="+mj-lt"/>
              </a:rPr>
              <a:t>(i[4]);</a:t>
            </a:r>
          </a:p>
          <a:p>
            <a:pPr marL="609600" indent="-609600">
              <a:buSzPct val="90000"/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</a:rPr>
              <a:t>	        </a:t>
            </a:r>
            <a:r>
              <a:rPr lang="en-US" altLang="zh-CN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dirty="0">
                <a:solidFill>
                  <a:schemeClr val="accent1"/>
                </a:solidFill>
                <a:latin typeface="+mj-lt"/>
              </a:rPr>
              <a:t>(i[5]);</a:t>
            </a:r>
          </a:p>
          <a:p>
            <a:pPr marL="609600" indent="-609600">
              <a:buSzPct val="90000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}</a:t>
            </a:r>
          </a:p>
          <a:p>
            <a:pPr marL="609600" indent="-609600">
              <a:buSzPct val="90000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		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719736" y="5517232"/>
            <a:ext cx="5904656" cy="115212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2060"/>
                </a:solidFill>
                <a:latin typeface="Calibri" pitchFamily="34" charset="0"/>
                <a:ea typeface="微软雅黑" pitchFamily="34" charset="-122"/>
              </a:rPr>
              <a:t>7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Error: </a:t>
            </a:r>
            <a:r>
              <a:rPr lang="en-US" altLang="zh-CN" sz="2000" dirty="0" err="1">
                <a:solidFill>
                  <a:srgbClr val="C00000"/>
                </a:solidFill>
                <a:latin typeface="+mj-lt"/>
                <a:ea typeface="华文中宋" pitchFamily="2" charset="-122"/>
              </a:rPr>
              <a:t>java.lang.ArrayIndexOutOfBoundsException</a:t>
            </a:r>
            <a:endParaRPr lang="en-US" altLang="zh-CN" sz="2000" dirty="0">
              <a:solidFill>
                <a:srgbClr val="C00000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3969DBF-A46D-EE43-AABF-ECF04C3A1696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14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  <p:grpSp>
        <p:nvGrpSpPr>
          <p:cNvPr id="57" name="Group 5"/>
          <p:cNvGrpSpPr>
            <a:grpSpLocks/>
          </p:cNvGrpSpPr>
          <p:nvPr/>
        </p:nvGrpSpPr>
        <p:grpSpPr bwMode="auto">
          <a:xfrm>
            <a:off x="3821924" y="4419342"/>
            <a:ext cx="612782" cy="252907"/>
            <a:chOff x="4080" y="2784"/>
            <a:chExt cx="331" cy="240"/>
          </a:xfrm>
        </p:grpSpPr>
        <p:sp>
          <p:nvSpPr>
            <p:cNvPr id="85" name="Line 6"/>
            <p:cNvSpPr>
              <a:spLocks noChangeShapeType="1"/>
            </p:cNvSpPr>
            <p:nvPr/>
          </p:nvSpPr>
          <p:spPr bwMode="auto">
            <a:xfrm>
              <a:off x="4080" y="2784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7"/>
            <p:cNvSpPr>
              <a:spLocks noChangeShapeType="1"/>
            </p:cNvSpPr>
            <p:nvPr/>
          </p:nvSpPr>
          <p:spPr bwMode="auto">
            <a:xfrm flipH="1">
              <a:off x="4272" y="2784"/>
              <a:ext cx="139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8" name="Group 8"/>
          <p:cNvGrpSpPr>
            <a:grpSpLocks/>
          </p:cNvGrpSpPr>
          <p:nvPr/>
        </p:nvGrpSpPr>
        <p:grpSpPr bwMode="auto">
          <a:xfrm>
            <a:off x="4710550" y="4419342"/>
            <a:ext cx="612782" cy="252907"/>
            <a:chOff x="4080" y="2784"/>
            <a:chExt cx="331" cy="240"/>
          </a:xfrm>
        </p:grpSpPr>
        <p:sp>
          <p:nvSpPr>
            <p:cNvPr id="83" name="Line 9"/>
            <p:cNvSpPr>
              <a:spLocks noChangeShapeType="1"/>
            </p:cNvSpPr>
            <p:nvPr/>
          </p:nvSpPr>
          <p:spPr bwMode="auto">
            <a:xfrm>
              <a:off x="4080" y="2784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Line 10"/>
            <p:cNvSpPr>
              <a:spLocks noChangeShapeType="1"/>
            </p:cNvSpPr>
            <p:nvPr/>
          </p:nvSpPr>
          <p:spPr bwMode="auto">
            <a:xfrm flipH="1">
              <a:off x="4272" y="2784"/>
              <a:ext cx="139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9" name="Group 11"/>
          <p:cNvGrpSpPr>
            <a:grpSpLocks/>
          </p:cNvGrpSpPr>
          <p:nvPr/>
        </p:nvGrpSpPr>
        <p:grpSpPr bwMode="auto">
          <a:xfrm>
            <a:off x="5555226" y="4419342"/>
            <a:ext cx="612782" cy="252907"/>
            <a:chOff x="4080" y="2784"/>
            <a:chExt cx="331" cy="240"/>
          </a:xfrm>
        </p:grpSpPr>
        <p:sp>
          <p:nvSpPr>
            <p:cNvPr id="81" name="Line 12"/>
            <p:cNvSpPr>
              <a:spLocks noChangeShapeType="1"/>
            </p:cNvSpPr>
            <p:nvPr/>
          </p:nvSpPr>
          <p:spPr bwMode="auto">
            <a:xfrm>
              <a:off x="4080" y="2784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Line 13"/>
            <p:cNvSpPr>
              <a:spLocks noChangeShapeType="1"/>
            </p:cNvSpPr>
            <p:nvPr/>
          </p:nvSpPr>
          <p:spPr bwMode="auto">
            <a:xfrm flipH="1">
              <a:off x="4272" y="2784"/>
              <a:ext cx="139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0" name="Group 14"/>
          <p:cNvGrpSpPr>
            <a:grpSpLocks/>
          </p:cNvGrpSpPr>
          <p:nvPr/>
        </p:nvGrpSpPr>
        <p:grpSpPr bwMode="auto">
          <a:xfrm>
            <a:off x="6312024" y="4419342"/>
            <a:ext cx="612782" cy="252907"/>
            <a:chOff x="4080" y="2784"/>
            <a:chExt cx="331" cy="240"/>
          </a:xfrm>
        </p:grpSpPr>
        <p:sp>
          <p:nvSpPr>
            <p:cNvPr id="79" name="Line 15"/>
            <p:cNvSpPr>
              <a:spLocks noChangeShapeType="1"/>
            </p:cNvSpPr>
            <p:nvPr/>
          </p:nvSpPr>
          <p:spPr bwMode="auto">
            <a:xfrm>
              <a:off x="4080" y="2784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Line 16"/>
            <p:cNvSpPr>
              <a:spLocks noChangeShapeType="1"/>
            </p:cNvSpPr>
            <p:nvPr/>
          </p:nvSpPr>
          <p:spPr bwMode="auto">
            <a:xfrm flipH="1">
              <a:off x="4272" y="2784"/>
              <a:ext cx="139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1" name="Group 17"/>
          <p:cNvGrpSpPr>
            <a:grpSpLocks/>
          </p:cNvGrpSpPr>
          <p:nvPr/>
        </p:nvGrpSpPr>
        <p:grpSpPr bwMode="auto">
          <a:xfrm>
            <a:off x="4266237" y="3743194"/>
            <a:ext cx="612782" cy="252907"/>
            <a:chOff x="4080" y="2784"/>
            <a:chExt cx="331" cy="240"/>
          </a:xfrm>
        </p:grpSpPr>
        <p:sp>
          <p:nvSpPr>
            <p:cNvPr id="77" name="Line 18"/>
            <p:cNvSpPr>
              <a:spLocks noChangeShapeType="1"/>
            </p:cNvSpPr>
            <p:nvPr/>
          </p:nvSpPr>
          <p:spPr bwMode="auto">
            <a:xfrm>
              <a:off x="4080" y="2784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Line 19"/>
            <p:cNvSpPr>
              <a:spLocks noChangeShapeType="1"/>
            </p:cNvSpPr>
            <p:nvPr/>
          </p:nvSpPr>
          <p:spPr bwMode="auto">
            <a:xfrm flipH="1">
              <a:off x="4272" y="2784"/>
              <a:ext cx="139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2" name="Group 20"/>
          <p:cNvGrpSpPr>
            <a:grpSpLocks/>
          </p:cNvGrpSpPr>
          <p:nvPr/>
        </p:nvGrpSpPr>
        <p:grpSpPr bwMode="auto">
          <a:xfrm>
            <a:off x="5064939" y="3745108"/>
            <a:ext cx="612782" cy="252907"/>
            <a:chOff x="4080" y="2784"/>
            <a:chExt cx="331" cy="240"/>
          </a:xfrm>
        </p:grpSpPr>
        <p:sp>
          <p:nvSpPr>
            <p:cNvPr id="75" name="Line 21"/>
            <p:cNvSpPr>
              <a:spLocks noChangeShapeType="1"/>
            </p:cNvSpPr>
            <p:nvPr/>
          </p:nvSpPr>
          <p:spPr bwMode="auto">
            <a:xfrm>
              <a:off x="4080" y="2784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 flipH="1">
              <a:off x="4272" y="2784"/>
              <a:ext cx="139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3" name="Group 23"/>
          <p:cNvGrpSpPr>
            <a:grpSpLocks/>
          </p:cNvGrpSpPr>
          <p:nvPr/>
        </p:nvGrpSpPr>
        <p:grpSpPr bwMode="auto">
          <a:xfrm>
            <a:off x="5951984" y="3789040"/>
            <a:ext cx="612782" cy="252907"/>
            <a:chOff x="4080" y="2784"/>
            <a:chExt cx="331" cy="240"/>
          </a:xfrm>
        </p:grpSpPr>
        <p:sp>
          <p:nvSpPr>
            <p:cNvPr id="73" name="Line 24"/>
            <p:cNvSpPr>
              <a:spLocks noChangeShapeType="1"/>
            </p:cNvSpPr>
            <p:nvPr/>
          </p:nvSpPr>
          <p:spPr bwMode="auto">
            <a:xfrm>
              <a:off x="4080" y="2784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auto">
            <a:xfrm flipH="1">
              <a:off x="4272" y="2784"/>
              <a:ext cx="139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4" name="Group 26"/>
          <p:cNvGrpSpPr>
            <a:grpSpLocks/>
          </p:cNvGrpSpPr>
          <p:nvPr/>
        </p:nvGrpSpPr>
        <p:grpSpPr bwMode="auto">
          <a:xfrm>
            <a:off x="4666742" y="3140968"/>
            <a:ext cx="612782" cy="303339"/>
            <a:chOff x="4080" y="2784"/>
            <a:chExt cx="331" cy="240"/>
          </a:xfrm>
        </p:grpSpPr>
        <p:sp>
          <p:nvSpPr>
            <p:cNvPr id="71" name="Line 27"/>
            <p:cNvSpPr>
              <a:spLocks noChangeShapeType="1"/>
            </p:cNvSpPr>
            <p:nvPr/>
          </p:nvSpPr>
          <p:spPr bwMode="auto">
            <a:xfrm>
              <a:off x="4080" y="2784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Line 28"/>
            <p:cNvSpPr>
              <a:spLocks noChangeShapeType="1"/>
            </p:cNvSpPr>
            <p:nvPr/>
          </p:nvSpPr>
          <p:spPr bwMode="auto">
            <a:xfrm flipH="1">
              <a:off x="4272" y="2784"/>
              <a:ext cx="139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5" name="Group 29"/>
          <p:cNvGrpSpPr>
            <a:grpSpLocks/>
          </p:cNvGrpSpPr>
          <p:nvPr/>
        </p:nvGrpSpPr>
        <p:grpSpPr bwMode="auto">
          <a:xfrm>
            <a:off x="5598115" y="3140968"/>
            <a:ext cx="612782" cy="252907"/>
            <a:chOff x="4080" y="2784"/>
            <a:chExt cx="331" cy="240"/>
          </a:xfrm>
        </p:grpSpPr>
        <p:sp>
          <p:nvSpPr>
            <p:cNvPr id="69" name="Line 30"/>
            <p:cNvSpPr>
              <a:spLocks noChangeShapeType="1"/>
            </p:cNvSpPr>
            <p:nvPr/>
          </p:nvSpPr>
          <p:spPr bwMode="auto">
            <a:xfrm>
              <a:off x="4080" y="2784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Line 31"/>
            <p:cNvSpPr>
              <a:spLocks noChangeShapeType="1"/>
            </p:cNvSpPr>
            <p:nvPr/>
          </p:nvSpPr>
          <p:spPr bwMode="auto">
            <a:xfrm flipH="1">
              <a:off x="4272" y="2784"/>
              <a:ext cx="139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6" name="Group 32"/>
          <p:cNvGrpSpPr>
            <a:grpSpLocks/>
          </p:cNvGrpSpPr>
          <p:nvPr/>
        </p:nvGrpSpPr>
        <p:grpSpPr bwMode="auto">
          <a:xfrm>
            <a:off x="5123178" y="2564904"/>
            <a:ext cx="612782" cy="278577"/>
            <a:chOff x="4080" y="2784"/>
            <a:chExt cx="331" cy="240"/>
          </a:xfrm>
        </p:grpSpPr>
        <p:sp>
          <p:nvSpPr>
            <p:cNvPr id="67" name="Line 33"/>
            <p:cNvSpPr>
              <a:spLocks noChangeShapeType="1"/>
            </p:cNvSpPr>
            <p:nvPr/>
          </p:nvSpPr>
          <p:spPr bwMode="auto">
            <a:xfrm>
              <a:off x="4080" y="2784"/>
              <a:ext cx="96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Line 34"/>
            <p:cNvSpPr>
              <a:spLocks noChangeShapeType="1"/>
            </p:cNvSpPr>
            <p:nvPr/>
          </p:nvSpPr>
          <p:spPr bwMode="auto">
            <a:xfrm flipH="1">
              <a:off x="4272" y="2784"/>
              <a:ext cx="139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999656" y="1412776"/>
            <a:ext cx="55983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en-US" altLang="zh-CN" sz="4000" dirty="0"/>
              <a:t>			       1</a:t>
            </a:r>
          </a:p>
          <a:p>
            <a:pPr marL="609600" indent="-609600">
              <a:buSzPct val="90000"/>
            </a:pPr>
            <a:r>
              <a:rPr lang="en-US" altLang="zh-CN" sz="4000" dirty="0"/>
              <a:t>			   1      1</a:t>
            </a:r>
          </a:p>
          <a:p>
            <a:pPr marL="609600" indent="-609600">
              <a:buSzPct val="90000"/>
            </a:pPr>
            <a:r>
              <a:rPr lang="en-US" altLang="zh-CN" sz="4000" dirty="0"/>
              <a:t>			1     2     1</a:t>
            </a:r>
          </a:p>
          <a:p>
            <a:pPr marL="609600" indent="-609600">
              <a:buSzPct val="90000"/>
            </a:pPr>
            <a:r>
              <a:rPr lang="en-US" altLang="zh-CN" sz="4000" dirty="0"/>
              <a:t>		 1    3      3    1</a:t>
            </a:r>
          </a:p>
          <a:p>
            <a:pPr marL="609600" indent="-609600">
              <a:buSzPct val="90000"/>
            </a:pPr>
            <a:r>
              <a:rPr lang="en-US" altLang="zh-CN" sz="4000" dirty="0"/>
              <a:t>	1    4     6     4    1</a:t>
            </a:r>
          </a:p>
          <a:p>
            <a:pPr marL="609600" indent="-609600">
              <a:buSzPct val="90000"/>
            </a:pPr>
            <a:r>
              <a:rPr lang="en-US" altLang="zh-CN" sz="4000" dirty="0"/>
              <a:t>  1    5    10   10   5    1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639616" y="1556792"/>
            <a:ext cx="1795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杨辉三角形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999656" y="5601434"/>
            <a:ext cx="6048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三角形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腰上的数为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其他位置的数为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其上一行相邻两个数之和</a:t>
            </a:r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E9CABDD4-EFE7-C841-82C2-10EAC47DB23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11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55840" y="1902312"/>
            <a:ext cx="60486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2800" dirty="0">
                <a:solidFill>
                  <a:schemeClr val="accent2"/>
                </a:solidFill>
              </a:rPr>
              <a:t>a[</a:t>
            </a:r>
            <a:r>
              <a:rPr lang="en-US" altLang="zh-CN" sz="2800" dirty="0">
                <a:solidFill>
                  <a:schemeClr val="accent2"/>
                </a:solidFill>
              </a:rPr>
              <a:t>0</a:t>
            </a:r>
            <a:r>
              <a:rPr lang="pt-BR" altLang="zh-CN" sz="2800" dirty="0">
                <a:solidFill>
                  <a:schemeClr val="accent2"/>
                </a:solidFill>
              </a:rPr>
              <a:t>][</a:t>
            </a:r>
            <a:r>
              <a:rPr lang="en-US" altLang="zh-CN" sz="2800" dirty="0">
                <a:solidFill>
                  <a:schemeClr val="accent2"/>
                </a:solidFill>
              </a:rPr>
              <a:t>0</a:t>
            </a:r>
            <a:r>
              <a:rPr lang="pt-BR" altLang="zh-CN" sz="2800" dirty="0">
                <a:solidFill>
                  <a:schemeClr val="accent2"/>
                </a:solidFill>
              </a:rPr>
              <a:t>]</a:t>
            </a:r>
          </a:p>
          <a:p>
            <a:r>
              <a:rPr lang="pt-BR" altLang="zh-CN" sz="2800" dirty="0">
                <a:solidFill>
                  <a:schemeClr val="accent2"/>
                </a:solidFill>
              </a:rPr>
              <a:t>a[</a:t>
            </a:r>
            <a:r>
              <a:rPr lang="en-US" altLang="zh-CN" sz="2800" dirty="0">
                <a:solidFill>
                  <a:schemeClr val="accent2"/>
                </a:solidFill>
              </a:rPr>
              <a:t>1</a:t>
            </a:r>
            <a:r>
              <a:rPr lang="pt-BR" altLang="zh-CN" sz="2800" dirty="0">
                <a:solidFill>
                  <a:schemeClr val="accent2"/>
                </a:solidFill>
              </a:rPr>
              <a:t>][</a:t>
            </a:r>
            <a:r>
              <a:rPr lang="en-US" altLang="zh-CN" sz="2800" dirty="0">
                <a:solidFill>
                  <a:schemeClr val="accent2"/>
                </a:solidFill>
              </a:rPr>
              <a:t>0</a:t>
            </a:r>
            <a:r>
              <a:rPr lang="pt-BR" altLang="zh-CN" sz="2800" dirty="0">
                <a:solidFill>
                  <a:schemeClr val="accent2"/>
                </a:solidFill>
              </a:rPr>
              <a:t>]   a[</a:t>
            </a:r>
            <a:r>
              <a:rPr lang="en-US" altLang="zh-CN" sz="2800" dirty="0">
                <a:solidFill>
                  <a:schemeClr val="accent2"/>
                </a:solidFill>
              </a:rPr>
              <a:t>1</a:t>
            </a:r>
            <a:r>
              <a:rPr lang="pt-BR" altLang="zh-CN" sz="2800" dirty="0">
                <a:solidFill>
                  <a:schemeClr val="accent2"/>
                </a:solidFill>
              </a:rPr>
              <a:t>][</a:t>
            </a:r>
            <a:r>
              <a:rPr lang="en-US" altLang="zh-CN" sz="2800" dirty="0">
                <a:solidFill>
                  <a:schemeClr val="accent2"/>
                </a:solidFill>
              </a:rPr>
              <a:t>1</a:t>
            </a:r>
            <a:r>
              <a:rPr lang="pt-BR" altLang="zh-CN" sz="2800" dirty="0">
                <a:solidFill>
                  <a:schemeClr val="accent2"/>
                </a:solidFill>
              </a:rPr>
              <a:t>]</a:t>
            </a:r>
          </a:p>
          <a:p>
            <a:r>
              <a:rPr lang="pt-BR" altLang="zh-CN" sz="2800" dirty="0">
                <a:solidFill>
                  <a:schemeClr val="accent2"/>
                </a:solidFill>
              </a:rPr>
              <a:t>a[</a:t>
            </a:r>
            <a:r>
              <a:rPr lang="en-US" altLang="zh-CN" sz="2800" dirty="0">
                <a:solidFill>
                  <a:schemeClr val="accent2"/>
                </a:solidFill>
              </a:rPr>
              <a:t>2</a:t>
            </a:r>
            <a:r>
              <a:rPr lang="pt-BR" altLang="zh-CN" sz="2800" dirty="0">
                <a:solidFill>
                  <a:schemeClr val="accent2"/>
                </a:solidFill>
              </a:rPr>
              <a:t>][</a:t>
            </a:r>
            <a:r>
              <a:rPr lang="en-US" altLang="zh-CN" sz="2800" dirty="0">
                <a:solidFill>
                  <a:schemeClr val="accent2"/>
                </a:solidFill>
              </a:rPr>
              <a:t>0</a:t>
            </a:r>
            <a:r>
              <a:rPr lang="pt-BR" altLang="zh-CN" sz="2800" dirty="0">
                <a:solidFill>
                  <a:schemeClr val="accent2"/>
                </a:solidFill>
              </a:rPr>
              <a:t>]   </a:t>
            </a:r>
            <a:r>
              <a:rPr lang="pt-BR" altLang="zh-CN" sz="2800" dirty="0">
                <a:solidFill>
                  <a:schemeClr val="tx2"/>
                </a:solidFill>
              </a:rPr>
              <a:t>a[</a:t>
            </a:r>
            <a:r>
              <a:rPr lang="en-US" altLang="zh-CN" sz="2800" dirty="0">
                <a:solidFill>
                  <a:schemeClr val="tx2"/>
                </a:solidFill>
              </a:rPr>
              <a:t>2</a:t>
            </a:r>
            <a:r>
              <a:rPr lang="pt-BR" altLang="zh-CN" sz="2800" dirty="0">
                <a:solidFill>
                  <a:schemeClr val="tx2"/>
                </a:solidFill>
              </a:rPr>
              <a:t>][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pt-BR" altLang="zh-CN" sz="2800" dirty="0">
                <a:solidFill>
                  <a:schemeClr val="tx2"/>
                </a:solidFill>
              </a:rPr>
              <a:t>]   </a:t>
            </a:r>
            <a:r>
              <a:rPr lang="pt-BR" altLang="zh-CN" sz="2800" dirty="0">
                <a:solidFill>
                  <a:schemeClr val="accent2"/>
                </a:solidFill>
              </a:rPr>
              <a:t>a[</a:t>
            </a:r>
            <a:r>
              <a:rPr lang="en-US" altLang="zh-CN" sz="2800" dirty="0">
                <a:solidFill>
                  <a:schemeClr val="accent2"/>
                </a:solidFill>
              </a:rPr>
              <a:t>2</a:t>
            </a:r>
            <a:r>
              <a:rPr lang="pt-BR" altLang="zh-CN" sz="2800" dirty="0">
                <a:solidFill>
                  <a:schemeClr val="accent2"/>
                </a:solidFill>
              </a:rPr>
              <a:t>][</a:t>
            </a:r>
            <a:r>
              <a:rPr lang="en-US" altLang="zh-CN" sz="2800" dirty="0">
                <a:solidFill>
                  <a:schemeClr val="accent2"/>
                </a:solidFill>
              </a:rPr>
              <a:t>2</a:t>
            </a:r>
            <a:r>
              <a:rPr lang="pt-BR" altLang="zh-CN" sz="2800" dirty="0">
                <a:solidFill>
                  <a:schemeClr val="accent2"/>
                </a:solidFill>
              </a:rPr>
              <a:t>]</a:t>
            </a:r>
          </a:p>
          <a:p>
            <a:r>
              <a:rPr lang="pt-BR" altLang="zh-CN" sz="2800" dirty="0">
                <a:solidFill>
                  <a:schemeClr val="accent2"/>
                </a:solidFill>
              </a:rPr>
              <a:t>a[</a:t>
            </a:r>
            <a:r>
              <a:rPr lang="en-US" altLang="zh-CN" sz="2800" dirty="0">
                <a:solidFill>
                  <a:schemeClr val="accent2"/>
                </a:solidFill>
              </a:rPr>
              <a:t>3</a:t>
            </a:r>
            <a:r>
              <a:rPr lang="pt-BR" altLang="zh-CN" sz="2800" dirty="0">
                <a:solidFill>
                  <a:schemeClr val="accent2"/>
                </a:solidFill>
              </a:rPr>
              <a:t>][</a:t>
            </a:r>
            <a:r>
              <a:rPr lang="en-US" altLang="zh-CN" sz="2800" dirty="0">
                <a:solidFill>
                  <a:schemeClr val="accent2"/>
                </a:solidFill>
              </a:rPr>
              <a:t>0</a:t>
            </a:r>
            <a:r>
              <a:rPr lang="pt-BR" altLang="zh-CN" sz="2800" dirty="0">
                <a:solidFill>
                  <a:schemeClr val="accent2"/>
                </a:solidFill>
              </a:rPr>
              <a:t>]   </a:t>
            </a:r>
            <a:r>
              <a:rPr lang="pt-BR" altLang="zh-CN" sz="2800" dirty="0">
                <a:solidFill>
                  <a:schemeClr val="tx2"/>
                </a:solidFill>
              </a:rPr>
              <a:t>a[</a:t>
            </a:r>
            <a:r>
              <a:rPr lang="en-US" altLang="zh-CN" sz="2800" dirty="0">
                <a:solidFill>
                  <a:schemeClr val="tx2"/>
                </a:solidFill>
              </a:rPr>
              <a:t>3</a:t>
            </a:r>
            <a:r>
              <a:rPr lang="pt-BR" altLang="zh-CN" sz="2800" dirty="0">
                <a:solidFill>
                  <a:schemeClr val="tx2"/>
                </a:solidFill>
              </a:rPr>
              <a:t>][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pt-BR" altLang="zh-CN" sz="2800" dirty="0">
                <a:solidFill>
                  <a:schemeClr val="tx2"/>
                </a:solidFill>
              </a:rPr>
              <a:t>]   a[</a:t>
            </a:r>
            <a:r>
              <a:rPr lang="en-US" altLang="zh-CN" sz="2800" dirty="0">
                <a:solidFill>
                  <a:schemeClr val="tx2"/>
                </a:solidFill>
              </a:rPr>
              <a:t>3</a:t>
            </a:r>
            <a:r>
              <a:rPr lang="pt-BR" altLang="zh-CN" sz="2800" dirty="0">
                <a:solidFill>
                  <a:schemeClr val="tx2"/>
                </a:solidFill>
              </a:rPr>
              <a:t>][</a:t>
            </a:r>
            <a:r>
              <a:rPr lang="en-US" altLang="zh-CN" sz="2800" dirty="0">
                <a:solidFill>
                  <a:schemeClr val="tx2"/>
                </a:solidFill>
              </a:rPr>
              <a:t>2</a:t>
            </a:r>
            <a:r>
              <a:rPr lang="pt-BR" altLang="zh-CN" sz="2800" dirty="0">
                <a:solidFill>
                  <a:schemeClr val="tx2"/>
                </a:solidFill>
              </a:rPr>
              <a:t>]   </a:t>
            </a:r>
            <a:r>
              <a:rPr lang="pt-BR" altLang="zh-CN" sz="2800" dirty="0">
                <a:solidFill>
                  <a:schemeClr val="accent2"/>
                </a:solidFill>
              </a:rPr>
              <a:t>a[</a:t>
            </a:r>
            <a:r>
              <a:rPr lang="en-US" altLang="zh-CN" sz="2800" dirty="0">
                <a:solidFill>
                  <a:schemeClr val="accent2"/>
                </a:solidFill>
              </a:rPr>
              <a:t>3</a:t>
            </a:r>
            <a:r>
              <a:rPr lang="pt-BR" altLang="zh-CN" sz="2800" dirty="0">
                <a:solidFill>
                  <a:schemeClr val="accent2"/>
                </a:solidFill>
              </a:rPr>
              <a:t>][</a:t>
            </a:r>
            <a:r>
              <a:rPr lang="en-US" altLang="zh-CN" sz="2800" dirty="0">
                <a:solidFill>
                  <a:schemeClr val="accent2"/>
                </a:solidFill>
              </a:rPr>
              <a:t>3</a:t>
            </a:r>
            <a:r>
              <a:rPr lang="pt-BR" altLang="zh-CN" sz="2800" dirty="0">
                <a:solidFill>
                  <a:schemeClr val="accent2"/>
                </a:solidFill>
              </a:rPr>
              <a:t>]</a:t>
            </a:r>
          </a:p>
          <a:p>
            <a:pPr marL="0" lvl="1"/>
            <a:r>
              <a:rPr lang="pt-BR" altLang="zh-CN" sz="2800" dirty="0">
                <a:solidFill>
                  <a:schemeClr val="accent2"/>
                </a:solidFill>
              </a:rPr>
              <a:t>a[</a:t>
            </a:r>
            <a:r>
              <a:rPr lang="en-US" altLang="zh-CN" sz="2800" dirty="0">
                <a:solidFill>
                  <a:schemeClr val="accent2"/>
                </a:solidFill>
              </a:rPr>
              <a:t>4</a:t>
            </a:r>
            <a:r>
              <a:rPr lang="pt-BR" altLang="zh-CN" sz="2800" dirty="0">
                <a:solidFill>
                  <a:schemeClr val="accent2"/>
                </a:solidFill>
              </a:rPr>
              <a:t>][</a:t>
            </a:r>
            <a:r>
              <a:rPr lang="en-US" altLang="zh-CN" sz="2800" dirty="0">
                <a:solidFill>
                  <a:schemeClr val="accent2"/>
                </a:solidFill>
              </a:rPr>
              <a:t>0</a:t>
            </a:r>
            <a:r>
              <a:rPr lang="pt-BR" altLang="zh-CN" sz="2800" dirty="0">
                <a:solidFill>
                  <a:schemeClr val="accent2"/>
                </a:solidFill>
              </a:rPr>
              <a:t>]   </a:t>
            </a:r>
            <a:r>
              <a:rPr lang="pt-BR" altLang="zh-CN" sz="2800" dirty="0">
                <a:solidFill>
                  <a:schemeClr val="tx2"/>
                </a:solidFill>
              </a:rPr>
              <a:t>a[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pt-BR" altLang="zh-CN" sz="2800" dirty="0">
                <a:solidFill>
                  <a:schemeClr val="tx2"/>
                </a:solidFill>
              </a:rPr>
              <a:t>][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pt-BR" altLang="zh-CN" sz="2800" dirty="0">
                <a:solidFill>
                  <a:schemeClr val="tx2"/>
                </a:solidFill>
              </a:rPr>
              <a:t>]   a[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pt-BR" altLang="zh-CN" sz="2800" dirty="0">
                <a:solidFill>
                  <a:schemeClr val="tx2"/>
                </a:solidFill>
              </a:rPr>
              <a:t>][</a:t>
            </a:r>
            <a:r>
              <a:rPr lang="en-US" altLang="zh-CN" sz="2800" dirty="0">
                <a:solidFill>
                  <a:schemeClr val="tx2"/>
                </a:solidFill>
              </a:rPr>
              <a:t>2</a:t>
            </a:r>
            <a:r>
              <a:rPr lang="pt-BR" altLang="zh-CN" sz="2800" dirty="0">
                <a:solidFill>
                  <a:schemeClr val="tx2"/>
                </a:solidFill>
              </a:rPr>
              <a:t>]   a[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pt-BR" altLang="zh-CN" sz="2800" dirty="0">
                <a:solidFill>
                  <a:schemeClr val="tx2"/>
                </a:solidFill>
              </a:rPr>
              <a:t>][</a:t>
            </a:r>
            <a:r>
              <a:rPr lang="en-US" altLang="zh-CN" sz="2800" dirty="0">
                <a:solidFill>
                  <a:schemeClr val="tx2"/>
                </a:solidFill>
              </a:rPr>
              <a:t>3</a:t>
            </a:r>
            <a:r>
              <a:rPr lang="pt-BR" altLang="zh-CN" sz="2800" dirty="0">
                <a:solidFill>
                  <a:schemeClr val="tx2"/>
                </a:solidFill>
              </a:rPr>
              <a:t>]   </a:t>
            </a:r>
            <a:r>
              <a:rPr lang="en-US" altLang="zh-CN" sz="2800" dirty="0">
                <a:solidFill>
                  <a:schemeClr val="accent2"/>
                </a:solidFill>
              </a:rPr>
              <a:t>a[4][4]</a:t>
            </a:r>
            <a:r>
              <a:rPr lang="pt-BR" altLang="zh-CN" sz="2800" dirty="0">
                <a:solidFill>
                  <a:schemeClr val="accent2"/>
                </a:solidFill>
              </a:rPr>
              <a:t> 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919536" y="1700808"/>
            <a:ext cx="2590800" cy="26670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457200" indent="-457200">
              <a:spcBef>
                <a:spcPct val="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纵轴为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i,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横轴为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</a:t>
            </a:r>
          </a:p>
          <a:p>
            <a:pPr marL="457200" indent="-457200"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1</a:t>
            </a:r>
          </a:p>
          <a:p>
            <a:pPr marL="457200" indent="-457200"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1   1</a:t>
            </a:r>
          </a:p>
          <a:p>
            <a:pPr marL="457200" indent="-457200"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1   2   1</a:t>
            </a:r>
          </a:p>
          <a:p>
            <a:pPr marL="457200" indent="-457200"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1   3   3   1</a:t>
            </a:r>
          </a:p>
          <a:p>
            <a:pPr marL="457200" indent="-457200"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1   4   6   4   1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3912" y="4721705"/>
            <a:ext cx="5184576" cy="159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第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列元素为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1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对角线上的元素为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1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其他元素</a:t>
            </a:r>
            <a:r>
              <a:rPr lang="en-US" altLang="zh-CN" sz="28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a[i][j]=a[i-1][j-1]+a[i-1][j]</a:t>
            </a:r>
            <a:endParaRPr lang="en-US" altLang="zh-CN" sz="2000" dirty="0">
              <a:solidFill>
                <a:schemeClr val="accent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02366148-2E5E-B74F-A1C9-A749EBF6E51E}"/>
              </a:ext>
            </a:extLst>
          </p:cNvPr>
          <p:cNvSpPr txBox="1"/>
          <p:nvPr/>
        </p:nvSpPr>
        <p:spPr>
          <a:xfrm>
            <a:off x="1830016" y="4606032"/>
            <a:ext cx="3240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 c[][] = new int[5][];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c[0] = new int[1];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c[1] = new int[2];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c[2] = new int[3];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c[3] = new int[4];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c[4] = new int[5];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6E12DEDC-9780-E04C-8D2C-B85DF99576F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008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23592" y="2513803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</a:rPr>
              <a:t>String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message = </a:t>
            </a:r>
            <a:r>
              <a:rPr lang="en-US" altLang="zh-CN" sz="3200" dirty="0">
                <a:solidFill>
                  <a:srgbClr val="C00000"/>
                </a:solidFill>
              </a:rPr>
              <a:t>"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Welcome to Java</a:t>
            </a:r>
            <a:r>
              <a:rPr lang="en-US" altLang="zh-CN" sz="3200" dirty="0">
                <a:solidFill>
                  <a:srgbClr val="C00000"/>
                </a:solidFill>
              </a:rPr>
              <a:t>"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3592" y="1916833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字符串用于表示一串字符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3592" y="3861049"/>
            <a:ext cx="626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不是基本数据类型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是引用类型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(String class)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1986" name="Picture 2" descr="C:\Users\Administrator\Desktop\java课件\pics\04\屏幕快照 2017-10-11 下午12.17.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942" y="3861048"/>
            <a:ext cx="303847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7DADAD76-B26A-B04D-B5BB-31371C92DCC6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27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6D5957-B9B0-AB41-AB42-6AF9C0E983C9}"/>
              </a:ext>
            </a:extLst>
          </p:cNvPr>
          <p:cNvSpPr/>
          <p:nvPr/>
        </p:nvSpPr>
        <p:spPr>
          <a:xfrm>
            <a:off x="191344" y="488728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02DD796-94E0-3A45-B4E6-A9613A9C9FC4}"/>
              </a:ext>
            </a:extLst>
          </p:cNvPr>
          <p:cNvSpPr/>
          <p:nvPr/>
        </p:nvSpPr>
        <p:spPr>
          <a:xfrm>
            <a:off x="767408" y="488728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1424878-BC42-AC46-B00D-616119934A13}"/>
              </a:ext>
            </a:extLst>
          </p:cNvPr>
          <p:cNvSpPr/>
          <p:nvPr/>
        </p:nvSpPr>
        <p:spPr>
          <a:xfrm>
            <a:off x="191344" y="425431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9F13994-7B4E-3240-B00C-3EE3CA105445}"/>
              </a:ext>
            </a:extLst>
          </p:cNvPr>
          <p:cNvSpPr/>
          <p:nvPr/>
        </p:nvSpPr>
        <p:spPr>
          <a:xfrm>
            <a:off x="767408" y="425431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58E2283-36DD-4F4F-A089-6F523185A3D0}"/>
              </a:ext>
            </a:extLst>
          </p:cNvPr>
          <p:cNvSpPr/>
          <p:nvPr/>
        </p:nvSpPr>
        <p:spPr>
          <a:xfrm>
            <a:off x="191344" y="362308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602F23-A79E-1B41-85A8-DD76D5947B53}"/>
              </a:ext>
            </a:extLst>
          </p:cNvPr>
          <p:cNvSpPr/>
          <p:nvPr/>
        </p:nvSpPr>
        <p:spPr>
          <a:xfrm>
            <a:off x="767408" y="362308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6A52B23-CE42-3443-BC5B-E277F355809D}"/>
              </a:ext>
            </a:extLst>
          </p:cNvPr>
          <p:cNvSpPr/>
          <p:nvPr/>
        </p:nvSpPr>
        <p:spPr>
          <a:xfrm>
            <a:off x="191344" y="299185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2CC6D94-2DBC-3A4D-9DF2-23720A02290F}"/>
              </a:ext>
            </a:extLst>
          </p:cNvPr>
          <p:cNvSpPr/>
          <p:nvPr/>
        </p:nvSpPr>
        <p:spPr>
          <a:xfrm>
            <a:off x="767408" y="299185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E9D9B91-8401-5D49-A67D-693DE3CE0488}"/>
              </a:ext>
            </a:extLst>
          </p:cNvPr>
          <p:cNvSpPr/>
          <p:nvPr/>
        </p:nvSpPr>
        <p:spPr>
          <a:xfrm>
            <a:off x="191344" y="2360325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rgbClr val="002060"/>
                </a:solidFill>
              </a:rPr>
              <a:t>st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CD5589F-6201-A449-85EE-144D7B5CDB40}"/>
              </a:ext>
            </a:extLst>
          </p:cNvPr>
          <p:cNvSpPr/>
          <p:nvPr/>
        </p:nvSpPr>
        <p:spPr>
          <a:xfrm>
            <a:off x="767408" y="2360325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</a:rPr>
              <a:t>地址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DA0943-B715-FA4B-98CB-B2E8BDFB667F}"/>
              </a:ext>
            </a:extLst>
          </p:cNvPr>
          <p:cNvSpPr txBox="1"/>
          <p:nvPr/>
        </p:nvSpPr>
        <p:spPr>
          <a:xfrm>
            <a:off x="119336" y="1431836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>
                <a:solidFill>
                  <a:srgbClr val="002060"/>
                </a:solidFill>
              </a:rPr>
              <a:t>st</a:t>
            </a:r>
            <a:r>
              <a:rPr kumimoji="1" lang="zh-CN" altLang="en-US" sz="2000" b="1" dirty="0">
                <a:solidFill>
                  <a:srgbClr val="002060"/>
                </a:solidFill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</a:rPr>
              <a:t>=</a:t>
            </a:r>
            <a:r>
              <a:rPr kumimoji="1" lang="zh-CN" altLang="en-US" sz="2000" b="1" dirty="0">
                <a:solidFill>
                  <a:srgbClr val="002060"/>
                </a:solidFill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</a:rPr>
              <a:t>new</a:t>
            </a:r>
            <a:r>
              <a:rPr kumimoji="1" lang="zh-CN" altLang="en-US" sz="2000" b="1" dirty="0">
                <a:solidFill>
                  <a:srgbClr val="002060"/>
                </a:solidFill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</a:rPr>
              <a:t>…</a:t>
            </a:r>
            <a:endParaRPr kumimoji="1"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26BACB-3DE1-464D-8B3F-560392B060D2}"/>
              </a:ext>
            </a:extLst>
          </p:cNvPr>
          <p:cNvSpPr txBox="1"/>
          <p:nvPr/>
        </p:nvSpPr>
        <p:spPr>
          <a:xfrm>
            <a:off x="407368" y="5762773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堆空间（</a:t>
            </a:r>
            <a:r>
              <a:rPr kumimoji="1"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Heap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用于存储引用变量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9F5527-909F-5840-A3A4-1791011AD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733" y="1013218"/>
            <a:ext cx="7595811" cy="57082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594F80C-E47A-1742-9D53-0E35B42F4C1C}"/>
              </a:ext>
            </a:extLst>
          </p:cNvPr>
          <p:cNvSpPr/>
          <p:nvPr/>
        </p:nvSpPr>
        <p:spPr>
          <a:xfrm>
            <a:off x="4583832" y="5517232"/>
            <a:ext cx="5400600" cy="8391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50C159-8376-4C41-BCF5-6D2E6F7C60DE}"/>
              </a:ext>
            </a:extLst>
          </p:cNvPr>
          <p:cNvSpPr/>
          <p:nvPr/>
        </p:nvSpPr>
        <p:spPr>
          <a:xfrm>
            <a:off x="2315580" y="1988840"/>
            <a:ext cx="1620180" cy="36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594650-77A1-3748-BA7B-B16AF88DA36B}"/>
              </a:ext>
            </a:extLst>
          </p:cNvPr>
          <p:cNvSpPr/>
          <p:nvPr/>
        </p:nvSpPr>
        <p:spPr>
          <a:xfrm>
            <a:off x="2495600" y="2492895"/>
            <a:ext cx="1296144" cy="18868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07CBA71-D99E-054E-85C3-3BD5C2211729}"/>
              </a:ext>
            </a:extLst>
          </p:cNvPr>
          <p:cNvCxnSpPr>
            <a:cxnSpLocks/>
            <a:stCxn id="42" idx="3"/>
            <a:endCxn id="11" idx="2"/>
          </p:cNvCxnSpPr>
          <p:nvPr/>
        </p:nvCxnSpPr>
        <p:spPr>
          <a:xfrm>
            <a:off x="1343472" y="2648357"/>
            <a:ext cx="1152128" cy="78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D81CAA2-D7DE-2141-B33D-7D3C9E58024B}"/>
              </a:ext>
            </a:extLst>
          </p:cNvPr>
          <p:cNvSpPr txBox="1"/>
          <p:nvPr/>
        </p:nvSpPr>
        <p:spPr>
          <a:xfrm>
            <a:off x="2518497" y="2820756"/>
            <a:ext cx="121434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 err="1">
                <a:solidFill>
                  <a:schemeClr val="bg1"/>
                </a:solidFill>
              </a:rPr>
              <a:t>st</a:t>
            </a:r>
            <a:endParaRPr kumimoji="1" lang="en-US" altLang="zh-CN" sz="1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400" dirty="0" err="1">
                <a:solidFill>
                  <a:schemeClr val="bg1"/>
                </a:solidFill>
              </a:rPr>
              <a:t>studentID</a:t>
            </a:r>
            <a:endParaRPr kumimoji="1"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400" dirty="0" err="1">
                <a:solidFill>
                  <a:schemeClr val="bg1"/>
                </a:solidFill>
              </a:rPr>
              <a:t>studentName</a:t>
            </a:r>
            <a:endParaRPr kumimoji="1"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400" dirty="0" err="1">
                <a:solidFill>
                  <a:schemeClr val="bg1"/>
                </a:solidFill>
              </a:rPr>
              <a:t>studentAge</a:t>
            </a:r>
            <a:endParaRPr kumimoji="1"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1400" dirty="0">
                <a:solidFill>
                  <a:schemeClr val="bg1"/>
                </a:solidFill>
              </a:rPr>
              <a:t>…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DA63A14-C758-0242-B20F-6A071E0B68E3}"/>
              </a:ext>
            </a:extLst>
          </p:cNvPr>
          <p:cNvSpPr txBox="1"/>
          <p:nvPr/>
        </p:nvSpPr>
        <p:spPr>
          <a:xfrm>
            <a:off x="1542228" y="25362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引用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E87ADF5-E566-FC42-A50F-3F9E804B26C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884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603341"/>
              </p:ext>
            </p:extLst>
          </p:nvPr>
        </p:nvGraphicFramePr>
        <p:xfrm>
          <a:off x="381058" y="1484784"/>
          <a:ext cx="10269480" cy="3240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99" name="Picture" r:id="rId4" imgW="4184449" imgH="1315679" progId="Word.Picture.8">
                  <p:embed/>
                </p:oleObj>
              </mc:Choice>
              <mc:Fallback>
                <p:oleObj name="Picture" r:id="rId4" imgW="4184449" imgH="1315679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58" y="1484784"/>
                        <a:ext cx="10269480" cy="32403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bject 2">
            <a:extLst>
              <a:ext uri="{FF2B5EF4-FFF2-40B4-BE49-F238E27FC236}">
                <a16:creationId xmlns:a16="http://schemas.microsoft.com/office/drawing/2014/main" id="{E337DE4E-1C1F-2B4A-84DD-902CA655CA25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09B5FB-93B9-BB4B-AD56-FDFF83D0E9C6}"/>
              </a:ext>
            </a:extLst>
          </p:cNvPr>
          <p:cNvSpPr txBox="1"/>
          <p:nvPr/>
        </p:nvSpPr>
        <p:spPr>
          <a:xfrm>
            <a:off x="7974676" y="2276872"/>
            <a:ext cx="1824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返回字符串长度</a:t>
            </a:r>
            <a:endParaRPr lang="zh-CN" alt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DDBA6D-131C-3A47-8452-FD5D3ABDB56B}"/>
              </a:ext>
            </a:extLst>
          </p:cNvPr>
          <p:cNvSpPr txBox="1"/>
          <p:nvPr/>
        </p:nvSpPr>
        <p:spPr>
          <a:xfrm>
            <a:off x="9299242" y="2641119"/>
            <a:ext cx="252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返回某个位置的字符</a:t>
            </a:r>
            <a:endParaRPr lang="zh-CN" alt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CDA6C8-046F-654A-B32D-C789F846C459}"/>
              </a:ext>
            </a:extLst>
          </p:cNvPr>
          <p:cNvSpPr txBox="1"/>
          <p:nvPr/>
        </p:nvSpPr>
        <p:spPr>
          <a:xfrm>
            <a:off x="9598082" y="3039343"/>
            <a:ext cx="240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" altLang="zh-CN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拼接到字符串后</a:t>
            </a:r>
            <a:endParaRPr lang="zh-CN" alt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FB50D1-6C23-D94E-9E3D-1817C84C8AB3}"/>
              </a:ext>
            </a:extLst>
          </p:cNvPr>
          <p:cNvSpPr txBox="1"/>
          <p:nvPr/>
        </p:nvSpPr>
        <p:spPr>
          <a:xfrm>
            <a:off x="8247964" y="3449326"/>
            <a:ext cx="240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将字符串转大写</a:t>
            </a:r>
            <a:endParaRPr lang="zh-CN" alt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C3AC1D-07EA-BD4C-9CB2-283BFC4E28D2}"/>
              </a:ext>
            </a:extLst>
          </p:cNvPr>
          <p:cNvSpPr txBox="1"/>
          <p:nvPr/>
        </p:nvSpPr>
        <p:spPr>
          <a:xfrm>
            <a:off x="8247964" y="3864762"/>
            <a:ext cx="240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将字符串转小写</a:t>
            </a:r>
            <a:endParaRPr lang="zh-CN" alt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74296E-65E4-4E40-967A-3DABD30027AC}"/>
              </a:ext>
            </a:extLst>
          </p:cNvPr>
          <p:cNvSpPr txBox="1"/>
          <p:nvPr/>
        </p:nvSpPr>
        <p:spPr>
          <a:xfrm>
            <a:off x="8247964" y="4533506"/>
            <a:ext cx="3032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删除字符串头尾的空格</a:t>
            </a:r>
            <a:endParaRPr lang="zh-CN" alt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5190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79576" y="2060849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message = "Welcome to Java";</a:t>
            </a:r>
          </a:p>
          <a:p>
            <a:r>
              <a:rPr lang="en-US" altLang="zh-CN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System.out.println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3600" dirty="0" err="1">
                <a:solidFill>
                  <a:schemeClr val="accent2"/>
                </a:solidFill>
              </a:rPr>
              <a:t>message.</a:t>
            </a:r>
            <a:r>
              <a:rPr lang="en-US" altLang="zh-CN" sz="3600" i="1" dirty="0" err="1">
                <a:solidFill>
                  <a:schemeClr val="accent2"/>
                </a:solidFill>
              </a:rPr>
              <a:t>length</a:t>
            </a:r>
            <a:r>
              <a:rPr lang="en-US" altLang="zh-CN" sz="3600" dirty="0">
                <a:solidFill>
                  <a:schemeClr val="accent2"/>
                </a:solidFill>
              </a:rPr>
              <a:t>()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7728" y="3645025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accent1"/>
                </a:solidFill>
              </a:rPr>
              <a:t>message.length</a:t>
            </a:r>
            <a:r>
              <a:rPr lang="en-US" altLang="zh-CN" sz="3200" dirty="0">
                <a:solidFill>
                  <a:schemeClr val="accent1"/>
                </a:solidFill>
              </a:rPr>
              <a:t>() = 15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15C0E10-622B-454E-BBE2-0D8E835BEEEE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D69655-D9AB-CC4D-8182-55159E4BC49C}"/>
              </a:ext>
            </a:extLst>
          </p:cNvPr>
          <p:cNvSpPr txBox="1"/>
          <p:nvPr/>
        </p:nvSpPr>
        <p:spPr>
          <a:xfrm>
            <a:off x="5591944" y="1700808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0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688565-AFFE-E44B-AADB-B61634B27BF0}"/>
              </a:ext>
            </a:extLst>
          </p:cNvPr>
          <p:cNvSpPr txBox="1"/>
          <p:nvPr/>
        </p:nvSpPr>
        <p:spPr>
          <a:xfrm>
            <a:off x="8472264" y="1700808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C00000"/>
                </a:solidFill>
              </a:rPr>
              <a:t>14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A0C51A-E70B-7245-8704-90D0B562DBEB}"/>
              </a:ext>
            </a:extLst>
          </p:cNvPr>
          <p:cNvSpPr txBox="1"/>
          <p:nvPr/>
        </p:nvSpPr>
        <p:spPr>
          <a:xfrm>
            <a:off x="5197641" y="17469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下标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8DF215-19D8-4545-A092-0B5E993816AC}"/>
              </a:ext>
            </a:extLst>
          </p:cNvPr>
          <p:cNvSpPr txBox="1"/>
          <p:nvPr/>
        </p:nvSpPr>
        <p:spPr>
          <a:xfrm>
            <a:off x="8040216" y="17635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下标</a:t>
            </a:r>
          </a:p>
        </p:txBody>
      </p:sp>
    </p:spTree>
    <p:extLst>
      <p:ext uri="{BB962C8B-B14F-4D97-AF65-F5344CB8AC3E}">
        <p14:creationId xmlns:p14="http://schemas.microsoft.com/office/powerpoint/2010/main" val="3556270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679575" y="1628800"/>
            <a:ext cx="8756650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 sz="2800" dirty="0">
                <a:latin typeface="+mj-lt"/>
              </a:rPr>
              <a:t>String message = </a:t>
            </a:r>
            <a:r>
              <a:rPr lang="en-US" altLang="en-US" sz="2800" b="1" dirty="0">
                <a:latin typeface="+mj-lt"/>
              </a:rPr>
              <a:t>"</a:t>
            </a:r>
            <a:r>
              <a:rPr lang="en-US" altLang="en-US" sz="2800" dirty="0">
                <a:latin typeface="+mj-lt"/>
              </a:rPr>
              <a:t>Welcome to Java</a:t>
            </a:r>
            <a:r>
              <a:rPr lang="en-US" altLang="en-US" sz="2800" b="1" dirty="0">
                <a:latin typeface="+mj-lt"/>
              </a:rPr>
              <a:t>"</a:t>
            </a:r>
            <a:r>
              <a:rPr lang="en-US" altLang="en-US" sz="2800" dirty="0">
                <a:latin typeface="+mj-lt"/>
              </a:rPr>
              <a:t>;</a:t>
            </a:r>
            <a:endParaRPr lang="en-US" altLang="en-US" sz="2800" u="sng" dirty="0">
              <a:latin typeface="+mj-lt"/>
            </a:endParaRP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 sz="2800" dirty="0" err="1">
                <a:latin typeface="+mj-lt"/>
              </a:rPr>
              <a:t>System.out.println</a:t>
            </a:r>
            <a:r>
              <a:rPr lang="en-US" altLang="en-US" sz="2800" dirty="0">
                <a:latin typeface="+mj-lt"/>
              </a:rPr>
              <a:t>(</a:t>
            </a:r>
            <a:r>
              <a:rPr lang="en-US" altLang="en-US" sz="2800" b="1" dirty="0">
                <a:latin typeface="+mj-lt"/>
              </a:rPr>
              <a:t>"</a:t>
            </a:r>
            <a:r>
              <a:rPr lang="en-US" altLang="en-US" sz="2800" dirty="0">
                <a:latin typeface="+mj-lt"/>
              </a:rPr>
              <a:t>The first character in message is</a:t>
            </a:r>
            <a:r>
              <a:rPr lang="en-US" altLang="en-US" sz="2800" b="1" dirty="0">
                <a:latin typeface="+mj-lt"/>
              </a:rPr>
              <a:t> "</a:t>
            </a:r>
            <a:r>
              <a:rPr lang="en-US" altLang="en-US" sz="2800" dirty="0">
                <a:latin typeface="+mj-lt"/>
              </a:rPr>
              <a:t> 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en-US" sz="2800" dirty="0">
                <a:latin typeface="+mj-lt"/>
              </a:rPr>
              <a:t>   + </a:t>
            </a:r>
            <a:r>
              <a:rPr lang="en-US" altLang="en-US" sz="2800" dirty="0" err="1">
                <a:solidFill>
                  <a:srgbClr val="C00000"/>
                </a:solidFill>
                <a:latin typeface="+mj-lt"/>
              </a:rPr>
              <a:t>message.</a:t>
            </a:r>
            <a:r>
              <a:rPr lang="en-US" altLang="en-US" sz="2800" i="1" dirty="0" err="1">
                <a:solidFill>
                  <a:srgbClr val="C00000"/>
                </a:solidFill>
                <a:latin typeface="+mj-lt"/>
              </a:rPr>
              <a:t>charAt</a:t>
            </a:r>
            <a:r>
              <a:rPr lang="en-US" altLang="en-US" sz="2800" dirty="0">
                <a:solidFill>
                  <a:srgbClr val="C00000"/>
                </a:solidFill>
                <a:latin typeface="+mj-lt"/>
              </a:rPr>
              <a:t>(0)</a:t>
            </a:r>
            <a:r>
              <a:rPr lang="en-US" altLang="en-US" sz="2800" dirty="0">
                <a:latin typeface="+mj-lt"/>
              </a:rPr>
              <a:t>);</a:t>
            </a:r>
            <a:endParaRPr lang="en-US" altLang="en-US" sz="2800" u="sng" dirty="0">
              <a:latin typeface="+mj-lt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3952206"/>
            <a:ext cx="9004300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3B5A6B9C-659C-AA4E-BA56-24873471F56D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026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244080" y="2551837"/>
            <a:ext cx="78123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“Welcome”.</a:t>
            </a:r>
            <a:r>
              <a:rPr lang="en-US" altLang="zh-CN" sz="2400" i="1" dirty="0" err="1">
                <a:solidFill>
                  <a:srgbClr val="C00000"/>
                </a:solidFill>
              </a:rPr>
              <a:t>toLowerCase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返回小写字符串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“welcome”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“Welcome”.</a:t>
            </a:r>
            <a:r>
              <a:rPr lang="en-US" altLang="zh-CN" sz="2400" i="1" dirty="0" err="1">
                <a:solidFill>
                  <a:srgbClr val="C00000"/>
                </a:solidFill>
              </a:rPr>
              <a:t>toUpperCase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返回大写字符串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“WELCOME”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  Welcome  ”.</a:t>
            </a:r>
            <a:r>
              <a:rPr lang="en-US" altLang="zh-CN" sz="2400" i="1" dirty="0">
                <a:solidFill>
                  <a:srgbClr val="C00000"/>
                </a:solidFill>
              </a:rPr>
              <a:t>trim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	         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删除前后空格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“Welcome”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4A4DFFB-DD0B-084E-9AD2-8E99B22A8FEE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0263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07568" y="1772816"/>
            <a:ext cx="78488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s3 = s1.</a:t>
            </a:r>
            <a:r>
              <a:rPr lang="en-US" altLang="zh-CN" sz="2400" i="1" dirty="0">
                <a:solidFill>
                  <a:srgbClr val="C00000"/>
                </a:solidFill>
              </a:rPr>
              <a:t>concat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(s2); or String s3 = s1 + s2;</a:t>
            </a: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Three strings are concatenated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message = "Welcome " + "to " + "Java";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message = “Welcome”.</a:t>
            </a:r>
            <a:r>
              <a:rPr lang="en-US" altLang="zh-CN" sz="2400" i="1" dirty="0" err="1">
                <a:solidFill>
                  <a:srgbClr val="C00000"/>
                </a:solidFill>
              </a:rPr>
              <a:t>concat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(“ to”).</a:t>
            </a:r>
            <a:r>
              <a:rPr lang="en-US" altLang="zh-CN" sz="2400" i="1" dirty="0" err="1">
                <a:solidFill>
                  <a:srgbClr val="C00000"/>
                </a:solidFill>
              </a:rPr>
              <a:t>concat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(“ Java”);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String Chapter is concatenated with number 2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s = "Chapter" + 2; // Chapter2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String Supplement is concatenated with character B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s1 = "Supplement" + 'B'; //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SupplementB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0E9A94C-1B3D-3048-9478-0F7A77F1779C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字符串拼接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0263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809B955-E461-2541-9C7C-B81790195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320" y="2852936"/>
            <a:ext cx="2558057" cy="115212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  Arsenal	</a:t>
            </a:r>
            <a:r>
              <a:rPr lang="zh-CN" altLang="en-US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  </a:t>
            </a:r>
            <a:r>
              <a:rPr lang="en-US" altLang="zh-CN" b="1" dirty="0" err="1">
                <a:solidFill>
                  <a:srgbClr val="002060"/>
                </a:solidFill>
                <a:latin typeface="+mj-lt"/>
                <a:ea typeface="微软雅黑" pitchFamily="34" charset="-122"/>
              </a:rPr>
              <a:t>Livepool</a:t>
            </a:r>
            <a:r>
              <a:rPr lang="en-US" altLang="zh-CN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  <a:r>
              <a:rPr lang="zh-CN" altLang="en-US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  MU	</a:t>
            </a:r>
            <a:r>
              <a:rPr lang="zh-CN" altLang="en-US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939D9F3-9033-1B4E-A49B-CB64758956FD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3C3B6D-94D5-6040-9C6F-BF9994046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3" y="1268760"/>
            <a:ext cx="8021641" cy="37457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62140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7C98FECE-2178-324B-A328-D25BCEC9B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3" y="1268760"/>
            <a:ext cx="8021641" cy="3745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66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2381654-3545-3D42-8B20-1504211E2C48}"/>
              </a:ext>
            </a:extLst>
          </p:cNvPr>
          <p:cNvGrpSpPr/>
          <p:nvPr/>
        </p:nvGrpSpPr>
        <p:grpSpPr>
          <a:xfrm>
            <a:off x="3431704" y="6309319"/>
            <a:ext cx="3744416" cy="369332"/>
            <a:chOff x="1907704" y="5757414"/>
            <a:chExt cx="3744416" cy="36933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19FA991-3930-1D40-9A7E-B85989E0AEAC}"/>
                </a:ext>
              </a:extLst>
            </p:cNvPr>
            <p:cNvSpPr txBox="1"/>
            <p:nvPr/>
          </p:nvSpPr>
          <p:spPr>
            <a:xfrm>
              <a:off x="1907704" y="575741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T</a:t>
              </a:r>
              <a:endParaRPr kumimoji="1"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95B7331-D536-C344-AAB1-6BC73EC110FC}"/>
                </a:ext>
              </a:extLst>
            </p:cNvPr>
            <p:cNvSpPr txBox="1"/>
            <p:nvPr/>
          </p:nvSpPr>
          <p:spPr>
            <a:xfrm>
              <a:off x="2195736" y="575741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E04B597-883C-FF40-AA63-11D623A059DB}"/>
                </a:ext>
              </a:extLst>
            </p:cNvPr>
            <p:cNvSpPr txBox="1"/>
            <p:nvPr/>
          </p:nvSpPr>
          <p:spPr>
            <a:xfrm>
              <a:off x="2483768" y="575741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E9DFA69-AF78-9746-82AB-E64246DFE102}"/>
                </a:ext>
              </a:extLst>
            </p:cNvPr>
            <p:cNvSpPr txBox="1"/>
            <p:nvPr/>
          </p:nvSpPr>
          <p:spPr>
            <a:xfrm>
              <a:off x="2771800" y="575741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B15E313-5056-AA4F-8686-18A152D975D3}"/>
                </a:ext>
              </a:extLst>
            </p:cNvPr>
            <p:cNvSpPr txBox="1"/>
            <p:nvPr/>
          </p:nvSpPr>
          <p:spPr>
            <a:xfrm>
              <a:off x="3059832" y="575741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41B8879-7A9C-1D42-AFD9-4984A7F8D07F}"/>
                </a:ext>
              </a:extLst>
            </p:cNvPr>
            <p:cNvSpPr txBox="1"/>
            <p:nvPr/>
          </p:nvSpPr>
          <p:spPr>
            <a:xfrm>
              <a:off x="3347864" y="575741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7B4685E-3721-094F-B01A-7931D73995C5}"/>
                </a:ext>
              </a:extLst>
            </p:cNvPr>
            <p:cNvSpPr txBox="1"/>
            <p:nvPr/>
          </p:nvSpPr>
          <p:spPr>
            <a:xfrm>
              <a:off x="3635896" y="575741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92B20EE-78D8-564F-95A3-DC702582F9BF}"/>
                </a:ext>
              </a:extLst>
            </p:cNvPr>
            <p:cNvSpPr txBox="1"/>
            <p:nvPr/>
          </p:nvSpPr>
          <p:spPr>
            <a:xfrm>
              <a:off x="3923928" y="575741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8824D80-7EC4-5141-AEAD-1CA3994E4CF1}"/>
                </a:ext>
              </a:extLst>
            </p:cNvPr>
            <p:cNvSpPr txBox="1"/>
            <p:nvPr/>
          </p:nvSpPr>
          <p:spPr>
            <a:xfrm>
              <a:off x="4211960" y="575741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M</a:t>
              </a:r>
              <a:endParaRPr kumimoji="1"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9BAD110-ACBC-9044-BA97-EFBBFC995D2B}"/>
                </a:ext>
              </a:extLst>
            </p:cNvPr>
            <p:cNvSpPr txBox="1"/>
            <p:nvPr/>
          </p:nvSpPr>
          <p:spPr>
            <a:xfrm>
              <a:off x="4499992" y="575741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U</a:t>
              </a:r>
              <a:endParaRPr kumimoji="1"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E3C123A-5A25-034A-86D2-788AB3869840}"/>
                </a:ext>
              </a:extLst>
            </p:cNvPr>
            <p:cNvSpPr txBox="1"/>
            <p:nvPr/>
          </p:nvSpPr>
          <p:spPr>
            <a:xfrm>
              <a:off x="4788024" y="5757414"/>
              <a:ext cx="43204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7AF1857-4579-344E-A137-C378E511284A}"/>
                </a:ext>
              </a:extLst>
            </p:cNvPr>
            <p:cNvSpPr txBox="1"/>
            <p:nvPr/>
          </p:nvSpPr>
          <p:spPr>
            <a:xfrm>
              <a:off x="5220072" y="5757414"/>
              <a:ext cx="43204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2FC5234-1380-6D41-A404-B845EF5C3857}"/>
              </a:ext>
            </a:extLst>
          </p:cNvPr>
          <p:cNvGrpSpPr/>
          <p:nvPr/>
        </p:nvGrpSpPr>
        <p:grpSpPr>
          <a:xfrm>
            <a:off x="3431704" y="5760901"/>
            <a:ext cx="5472608" cy="369924"/>
            <a:chOff x="1907704" y="5290296"/>
            <a:chExt cx="5472608" cy="369924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ACD4374-2701-A84C-8CCD-74E356D7533D}"/>
                </a:ext>
              </a:extLst>
            </p:cNvPr>
            <p:cNvSpPr txBox="1"/>
            <p:nvPr/>
          </p:nvSpPr>
          <p:spPr>
            <a:xfrm>
              <a:off x="1907704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T</a:t>
              </a:r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055117A-14A7-6D49-ADD0-199EB5CD7DA9}"/>
                </a:ext>
              </a:extLst>
            </p:cNvPr>
            <p:cNvSpPr txBox="1"/>
            <p:nvPr/>
          </p:nvSpPr>
          <p:spPr>
            <a:xfrm>
              <a:off x="2195736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EABE119-16F1-CC42-BC98-9B48EF99B3BD}"/>
                </a:ext>
              </a:extLst>
            </p:cNvPr>
            <p:cNvSpPr txBox="1"/>
            <p:nvPr/>
          </p:nvSpPr>
          <p:spPr>
            <a:xfrm>
              <a:off x="2483768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60A9A49-6F1A-A14E-A7E0-9215D649A450}"/>
                </a:ext>
              </a:extLst>
            </p:cNvPr>
            <p:cNvSpPr txBox="1"/>
            <p:nvPr/>
          </p:nvSpPr>
          <p:spPr>
            <a:xfrm>
              <a:off x="2771800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BD2F7BA-39F1-694C-99F1-C8E87CA75C2F}"/>
                </a:ext>
              </a:extLst>
            </p:cNvPr>
            <p:cNvSpPr txBox="1"/>
            <p:nvPr/>
          </p:nvSpPr>
          <p:spPr>
            <a:xfrm>
              <a:off x="3059832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87C08BE-CA6B-0740-8B71-295F92793D42}"/>
                </a:ext>
              </a:extLst>
            </p:cNvPr>
            <p:cNvSpPr txBox="1"/>
            <p:nvPr/>
          </p:nvSpPr>
          <p:spPr>
            <a:xfrm>
              <a:off x="3347864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A471F43-7F73-9C46-83B1-0ADE788F2E1A}"/>
                </a:ext>
              </a:extLst>
            </p:cNvPr>
            <p:cNvSpPr txBox="1"/>
            <p:nvPr/>
          </p:nvSpPr>
          <p:spPr>
            <a:xfrm>
              <a:off x="3635896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28200A4-3EAB-514C-9BB8-3E36566C0459}"/>
                </a:ext>
              </a:extLst>
            </p:cNvPr>
            <p:cNvSpPr txBox="1"/>
            <p:nvPr/>
          </p:nvSpPr>
          <p:spPr>
            <a:xfrm>
              <a:off x="3923928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D814341-374C-814B-A82C-5319B06E6995}"/>
                </a:ext>
              </a:extLst>
            </p:cNvPr>
            <p:cNvSpPr txBox="1"/>
            <p:nvPr/>
          </p:nvSpPr>
          <p:spPr>
            <a:xfrm>
              <a:off x="4211960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F30229D-2220-AC4F-936B-59258430A13B}"/>
                </a:ext>
              </a:extLst>
            </p:cNvPr>
            <p:cNvSpPr txBox="1"/>
            <p:nvPr/>
          </p:nvSpPr>
          <p:spPr>
            <a:xfrm>
              <a:off x="4499992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i</a:t>
              </a:r>
              <a:endParaRPr kumimoji="1"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4F7A4C6-88ED-6348-BAFD-58D2D35A1F07}"/>
                </a:ext>
              </a:extLst>
            </p:cNvPr>
            <p:cNvSpPr txBox="1"/>
            <p:nvPr/>
          </p:nvSpPr>
          <p:spPr>
            <a:xfrm>
              <a:off x="4788024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v</a:t>
              </a:r>
              <a:endParaRPr kumimoji="1"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A73C8B0-E1AA-6A43-86A3-4CB039DEFB31}"/>
                </a:ext>
              </a:extLst>
            </p:cNvPr>
            <p:cNvSpPr txBox="1"/>
            <p:nvPr/>
          </p:nvSpPr>
          <p:spPr>
            <a:xfrm>
              <a:off x="5076056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e</a:t>
              </a:r>
              <a:endParaRPr kumimoji="1"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27639BA-D74C-DD4D-9664-4ED09DB93A68}"/>
                </a:ext>
              </a:extLst>
            </p:cNvPr>
            <p:cNvSpPr txBox="1"/>
            <p:nvPr/>
          </p:nvSpPr>
          <p:spPr>
            <a:xfrm>
              <a:off x="5364088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p</a:t>
              </a:r>
              <a:endParaRPr kumimoji="1"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13C073A-3CAB-2F40-831D-2B9D8C458AFF}"/>
                </a:ext>
              </a:extLst>
            </p:cNvPr>
            <p:cNvSpPr txBox="1"/>
            <p:nvPr/>
          </p:nvSpPr>
          <p:spPr>
            <a:xfrm>
              <a:off x="5652120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o</a:t>
              </a:r>
              <a:endParaRPr kumimoji="1"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9EEDCCF-5098-E747-9DB7-823907313963}"/>
                </a:ext>
              </a:extLst>
            </p:cNvPr>
            <p:cNvSpPr txBox="1"/>
            <p:nvPr/>
          </p:nvSpPr>
          <p:spPr>
            <a:xfrm>
              <a:off x="5940152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o</a:t>
              </a:r>
              <a:endParaRPr kumimoji="1"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AE5F70F-776D-4F40-A3F3-40AAEE1BFA5C}"/>
                </a:ext>
              </a:extLst>
            </p:cNvPr>
            <p:cNvSpPr txBox="1"/>
            <p:nvPr/>
          </p:nvSpPr>
          <p:spPr>
            <a:xfrm>
              <a:off x="6228184" y="5290296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6B70156-3F9E-7A43-A797-7A1DE0B4A8FC}"/>
                </a:ext>
              </a:extLst>
            </p:cNvPr>
            <p:cNvSpPr txBox="1"/>
            <p:nvPr/>
          </p:nvSpPr>
          <p:spPr>
            <a:xfrm>
              <a:off x="6516216" y="5290888"/>
              <a:ext cx="43204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6B097FD-5E58-4C47-941C-166618AAB6E9}"/>
                </a:ext>
              </a:extLst>
            </p:cNvPr>
            <p:cNvSpPr txBox="1"/>
            <p:nvPr/>
          </p:nvSpPr>
          <p:spPr>
            <a:xfrm>
              <a:off x="6948264" y="5290888"/>
              <a:ext cx="43204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E64A5B5-A4B2-FF4B-85AF-464204C148D3}"/>
              </a:ext>
            </a:extLst>
          </p:cNvPr>
          <p:cNvGrpSpPr/>
          <p:nvPr/>
        </p:nvGrpSpPr>
        <p:grpSpPr>
          <a:xfrm>
            <a:off x="3431704" y="5202109"/>
            <a:ext cx="5184576" cy="369478"/>
            <a:chOff x="1907704" y="4842070"/>
            <a:chExt cx="5184576" cy="36947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E5AF775-0AE8-2446-A1FF-10430BB04AC3}"/>
                </a:ext>
              </a:extLst>
            </p:cNvPr>
            <p:cNvSpPr txBox="1"/>
            <p:nvPr/>
          </p:nvSpPr>
          <p:spPr>
            <a:xfrm>
              <a:off x="1907704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T</a:t>
              </a:r>
              <a:endParaRPr kumimoji="1"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9522BE8-F2C0-1743-8657-0428ED72E17B}"/>
                </a:ext>
              </a:extLst>
            </p:cNvPr>
            <p:cNvSpPr txBox="1"/>
            <p:nvPr/>
          </p:nvSpPr>
          <p:spPr>
            <a:xfrm>
              <a:off x="2195736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2C50FBD-6366-0D40-AE6D-5CDB9873757B}"/>
                </a:ext>
              </a:extLst>
            </p:cNvPr>
            <p:cNvSpPr txBox="1"/>
            <p:nvPr/>
          </p:nvSpPr>
          <p:spPr>
            <a:xfrm>
              <a:off x="2483768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4D64805-ADD7-864C-864B-7C0EF6DCDE41}"/>
                </a:ext>
              </a:extLst>
            </p:cNvPr>
            <p:cNvSpPr txBox="1"/>
            <p:nvPr/>
          </p:nvSpPr>
          <p:spPr>
            <a:xfrm>
              <a:off x="2771800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25B91C-994A-834E-A387-8D08FA864AFE}"/>
                </a:ext>
              </a:extLst>
            </p:cNvPr>
            <p:cNvSpPr txBox="1"/>
            <p:nvPr/>
          </p:nvSpPr>
          <p:spPr>
            <a:xfrm>
              <a:off x="3059832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964AAE2-DCDB-514B-BA12-C80480740CCB}"/>
                </a:ext>
              </a:extLst>
            </p:cNvPr>
            <p:cNvSpPr txBox="1"/>
            <p:nvPr/>
          </p:nvSpPr>
          <p:spPr>
            <a:xfrm>
              <a:off x="3347864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1A88580-C558-904C-A0C8-78E5AE9EE00D}"/>
                </a:ext>
              </a:extLst>
            </p:cNvPr>
            <p:cNvSpPr txBox="1"/>
            <p:nvPr/>
          </p:nvSpPr>
          <p:spPr>
            <a:xfrm>
              <a:off x="3635896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E770902-36C8-9A43-A274-520960251D60}"/>
                </a:ext>
              </a:extLst>
            </p:cNvPr>
            <p:cNvSpPr txBox="1"/>
            <p:nvPr/>
          </p:nvSpPr>
          <p:spPr>
            <a:xfrm>
              <a:off x="3923928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E66DA4D-1676-BA42-BC9C-B58363FFEF7F}"/>
                </a:ext>
              </a:extLst>
            </p:cNvPr>
            <p:cNvSpPr txBox="1"/>
            <p:nvPr/>
          </p:nvSpPr>
          <p:spPr>
            <a:xfrm>
              <a:off x="4211960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A478066-E5C9-0C47-9CE5-07B6FCA62CE8}"/>
                </a:ext>
              </a:extLst>
            </p:cNvPr>
            <p:cNvSpPr txBox="1"/>
            <p:nvPr/>
          </p:nvSpPr>
          <p:spPr>
            <a:xfrm>
              <a:off x="4499992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7877DC7-7186-FA45-A758-2630AF315541}"/>
                </a:ext>
              </a:extLst>
            </p:cNvPr>
            <p:cNvSpPr txBox="1"/>
            <p:nvPr/>
          </p:nvSpPr>
          <p:spPr>
            <a:xfrm>
              <a:off x="4788024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2752C69-B171-1A49-81DD-73A597CA16CB}"/>
                </a:ext>
              </a:extLst>
            </p:cNvPr>
            <p:cNvSpPr txBox="1"/>
            <p:nvPr/>
          </p:nvSpPr>
          <p:spPr>
            <a:xfrm>
              <a:off x="5076056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e</a:t>
              </a:r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FF96CB-DEF6-D942-924D-79AC85DBD812}"/>
                </a:ext>
              </a:extLst>
            </p:cNvPr>
            <p:cNvSpPr txBox="1"/>
            <p:nvPr/>
          </p:nvSpPr>
          <p:spPr>
            <a:xfrm>
              <a:off x="5364088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5E2D6B2-F57F-DC49-9818-C35AA4D10B8D}"/>
                </a:ext>
              </a:extLst>
            </p:cNvPr>
            <p:cNvSpPr txBox="1"/>
            <p:nvPr/>
          </p:nvSpPr>
          <p:spPr>
            <a:xfrm>
              <a:off x="5652120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D886323-EAB6-D448-96A7-4739D8C7DF4D}"/>
                </a:ext>
              </a:extLst>
            </p:cNvPr>
            <p:cNvSpPr txBox="1"/>
            <p:nvPr/>
          </p:nvSpPr>
          <p:spPr>
            <a:xfrm>
              <a:off x="5940152" y="4842070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6568ACD-1CB6-7D4A-B09D-7E034602D943}"/>
                </a:ext>
              </a:extLst>
            </p:cNvPr>
            <p:cNvSpPr txBox="1"/>
            <p:nvPr/>
          </p:nvSpPr>
          <p:spPr>
            <a:xfrm>
              <a:off x="6228184" y="4842216"/>
              <a:ext cx="43204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1738D3B-0380-E443-99E9-CA8FF2D77E6D}"/>
                </a:ext>
              </a:extLst>
            </p:cNvPr>
            <p:cNvSpPr txBox="1"/>
            <p:nvPr/>
          </p:nvSpPr>
          <p:spPr>
            <a:xfrm>
              <a:off x="6660232" y="4842216"/>
              <a:ext cx="43204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EF493C61-08E5-A54B-ABE4-CB68B2B8FCF4}"/>
              </a:ext>
            </a:extLst>
          </p:cNvPr>
          <p:cNvSpPr/>
          <p:nvPr/>
        </p:nvSpPr>
        <p:spPr>
          <a:xfrm>
            <a:off x="7608168" y="5101111"/>
            <a:ext cx="1152128" cy="560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01465430-9F8E-1141-96FD-070E096AD31C}"/>
              </a:ext>
            </a:extLst>
          </p:cNvPr>
          <p:cNvSpPr/>
          <p:nvPr/>
        </p:nvSpPr>
        <p:spPr>
          <a:xfrm>
            <a:off x="7896200" y="5661248"/>
            <a:ext cx="1152128" cy="560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901F11C-0A6F-A240-839B-4617B29177BE}"/>
              </a:ext>
            </a:extLst>
          </p:cNvPr>
          <p:cNvSpPr/>
          <p:nvPr/>
        </p:nvSpPr>
        <p:spPr>
          <a:xfrm>
            <a:off x="6168008" y="6181231"/>
            <a:ext cx="1152128" cy="560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7529F86-B075-7144-BAE0-4385046C3FFB}"/>
              </a:ext>
            </a:extLst>
          </p:cNvPr>
          <p:cNvSpPr/>
          <p:nvPr/>
        </p:nvSpPr>
        <p:spPr>
          <a:xfrm>
            <a:off x="2628499" y="5202109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s1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005507F-891C-D946-9AEB-5E6638D52BA1}"/>
              </a:ext>
            </a:extLst>
          </p:cNvPr>
          <p:cNvSpPr/>
          <p:nvPr/>
        </p:nvSpPr>
        <p:spPr>
          <a:xfrm>
            <a:off x="2628499" y="5721944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s2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0DE0CE2-A566-8341-BB58-372968D76882}"/>
              </a:ext>
            </a:extLst>
          </p:cNvPr>
          <p:cNvSpPr/>
          <p:nvPr/>
        </p:nvSpPr>
        <p:spPr>
          <a:xfrm>
            <a:off x="2628499" y="6241779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s3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65" name="object 2">
            <a:extLst>
              <a:ext uri="{FF2B5EF4-FFF2-40B4-BE49-F238E27FC236}">
                <a16:creationId xmlns:a16="http://schemas.microsoft.com/office/drawing/2014/main" id="{4A2528D4-E100-C345-ACCF-F5ABBFBE8DE5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Rectangle 6">
            <a:extLst>
              <a:ext uri="{FF2B5EF4-FFF2-40B4-BE49-F238E27FC236}">
                <a16:creationId xmlns:a16="http://schemas.microsoft.com/office/drawing/2014/main" id="{5CCD1E97-A715-7E46-80A0-AA6E0FDB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320" y="2852936"/>
            <a:ext cx="2558057" cy="115212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  Arsenal	</a:t>
            </a:r>
            <a:r>
              <a:rPr lang="zh-CN" altLang="en-US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  </a:t>
            </a:r>
            <a:r>
              <a:rPr lang="en-US" altLang="zh-CN" b="1" dirty="0" err="1">
                <a:solidFill>
                  <a:srgbClr val="002060"/>
                </a:solidFill>
                <a:latin typeface="+mj-lt"/>
                <a:ea typeface="微软雅黑" pitchFamily="34" charset="-122"/>
              </a:rPr>
              <a:t>Livepool</a:t>
            </a:r>
            <a:r>
              <a:rPr lang="en-US" altLang="zh-CN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  <a:r>
              <a:rPr lang="zh-CN" altLang="en-US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  MU	</a:t>
            </a:r>
            <a:r>
              <a:rPr lang="zh-CN" altLang="en-US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46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/>
      <p:bldP spid="61" grpId="0"/>
      <p:bldP spid="6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760296" y="1828138"/>
            <a:ext cx="2736304" cy="115212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  	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Arsenal 	Fan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B0B7DF5-F0AA-D34D-AB3C-4A237B60CA0C}"/>
              </a:ext>
            </a:extLst>
          </p:cNvPr>
          <p:cNvGrpSpPr/>
          <p:nvPr/>
        </p:nvGrpSpPr>
        <p:grpSpPr>
          <a:xfrm>
            <a:off x="3863752" y="4991487"/>
            <a:ext cx="4032448" cy="369633"/>
            <a:chOff x="1403648" y="5558457"/>
            <a:chExt cx="4032448" cy="36963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3B10EA-E726-A547-901A-B3F9CD63BCFC}"/>
                </a:ext>
              </a:extLst>
            </p:cNvPr>
            <p:cNvSpPr txBox="1"/>
            <p:nvPr/>
          </p:nvSpPr>
          <p:spPr>
            <a:xfrm>
              <a:off x="1403648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042A687-AB31-DD49-970D-ED94F71A49A9}"/>
                </a:ext>
              </a:extLst>
            </p:cNvPr>
            <p:cNvSpPr txBox="1"/>
            <p:nvPr/>
          </p:nvSpPr>
          <p:spPr>
            <a:xfrm>
              <a:off x="1691680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E1CB269-5CD3-B245-A3C3-5BF79B64D1B0}"/>
                </a:ext>
              </a:extLst>
            </p:cNvPr>
            <p:cNvSpPr txBox="1"/>
            <p:nvPr/>
          </p:nvSpPr>
          <p:spPr>
            <a:xfrm>
              <a:off x="1979712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14BDA4-F0E8-AC40-8399-8B208AC56D93}"/>
                </a:ext>
              </a:extLst>
            </p:cNvPr>
            <p:cNvSpPr txBox="1"/>
            <p:nvPr/>
          </p:nvSpPr>
          <p:spPr>
            <a:xfrm>
              <a:off x="2267744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e</a:t>
              </a:r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5FDF34F-8492-0847-A51C-32A26B035C7D}"/>
                </a:ext>
              </a:extLst>
            </p:cNvPr>
            <p:cNvSpPr txBox="1"/>
            <p:nvPr/>
          </p:nvSpPr>
          <p:spPr>
            <a:xfrm>
              <a:off x="2555776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82CDBD-130A-6740-B59F-5BC64CDE6834}"/>
                </a:ext>
              </a:extLst>
            </p:cNvPr>
            <p:cNvSpPr txBox="1"/>
            <p:nvPr/>
          </p:nvSpPr>
          <p:spPr>
            <a:xfrm>
              <a:off x="2843808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3A69DE8-203E-0F4F-9014-22B00E5C6F35}"/>
                </a:ext>
              </a:extLst>
            </p:cNvPr>
            <p:cNvSpPr txBox="1"/>
            <p:nvPr/>
          </p:nvSpPr>
          <p:spPr>
            <a:xfrm>
              <a:off x="3131840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1EB0040-E24A-0D4E-8A79-115F8A10F6AA}"/>
                </a:ext>
              </a:extLst>
            </p:cNvPr>
            <p:cNvSpPr txBox="1"/>
            <p:nvPr/>
          </p:nvSpPr>
          <p:spPr>
            <a:xfrm>
              <a:off x="3419872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B055A45-E7AE-6248-A370-2CA516DF12FF}"/>
                </a:ext>
              </a:extLst>
            </p:cNvPr>
            <p:cNvSpPr txBox="1"/>
            <p:nvPr/>
          </p:nvSpPr>
          <p:spPr>
            <a:xfrm>
              <a:off x="3707904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F</a:t>
              </a:r>
              <a:endParaRPr kumimoji="1"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5173FAE-6A77-5542-BD04-76CD48E79640}"/>
                </a:ext>
              </a:extLst>
            </p:cNvPr>
            <p:cNvSpPr txBox="1"/>
            <p:nvPr/>
          </p:nvSpPr>
          <p:spPr>
            <a:xfrm>
              <a:off x="3995936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3E6E86D-E315-F74C-8D56-A1B65B6D4550}"/>
                </a:ext>
              </a:extLst>
            </p:cNvPr>
            <p:cNvSpPr txBox="1"/>
            <p:nvPr/>
          </p:nvSpPr>
          <p:spPr>
            <a:xfrm>
              <a:off x="4283968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DC314C8-9508-2349-BF24-421678EF755A}"/>
                </a:ext>
              </a:extLst>
            </p:cNvPr>
            <p:cNvSpPr txBox="1"/>
            <p:nvPr/>
          </p:nvSpPr>
          <p:spPr>
            <a:xfrm>
              <a:off x="4572000" y="5558758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6DD0941-6553-0341-A5BE-152DEFBFB422}"/>
                </a:ext>
              </a:extLst>
            </p:cNvPr>
            <p:cNvSpPr txBox="1"/>
            <p:nvPr/>
          </p:nvSpPr>
          <p:spPr>
            <a:xfrm>
              <a:off x="5004048" y="5558758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5F1E70-886A-5A4A-AEC2-D64A2964120B}"/>
              </a:ext>
            </a:extLst>
          </p:cNvPr>
          <p:cNvGrpSpPr/>
          <p:nvPr/>
        </p:nvGrpSpPr>
        <p:grpSpPr>
          <a:xfrm>
            <a:off x="3863752" y="4437112"/>
            <a:ext cx="2880320" cy="369483"/>
            <a:chOff x="1403648" y="4842070"/>
            <a:chExt cx="2880320" cy="36948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6A1CB3-4BB8-8840-A6E5-DDE5F164F0AF}"/>
                </a:ext>
              </a:extLst>
            </p:cNvPr>
            <p:cNvSpPr txBox="1"/>
            <p:nvPr/>
          </p:nvSpPr>
          <p:spPr>
            <a:xfrm>
              <a:off x="1403648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T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6B51C1B-A4ED-8F4B-A57B-D62C3F66555B}"/>
                </a:ext>
              </a:extLst>
            </p:cNvPr>
            <p:cNvSpPr txBox="1"/>
            <p:nvPr/>
          </p:nvSpPr>
          <p:spPr>
            <a:xfrm>
              <a:off x="1691680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4C8DAE1-3A13-214A-8FEE-5FDB76F48403}"/>
                </a:ext>
              </a:extLst>
            </p:cNvPr>
            <p:cNvSpPr txBox="1"/>
            <p:nvPr/>
          </p:nvSpPr>
          <p:spPr>
            <a:xfrm>
              <a:off x="1979712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6689026-89B6-A848-9221-8C84237BD4E6}"/>
                </a:ext>
              </a:extLst>
            </p:cNvPr>
            <p:cNvSpPr txBox="1"/>
            <p:nvPr/>
          </p:nvSpPr>
          <p:spPr>
            <a:xfrm>
              <a:off x="2267744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0806867-DA33-B94E-A0E7-EA51D8F1019D}"/>
                </a:ext>
              </a:extLst>
            </p:cNvPr>
            <p:cNvSpPr txBox="1"/>
            <p:nvPr/>
          </p:nvSpPr>
          <p:spPr>
            <a:xfrm>
              <a:off x="2555776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B659A69-6416-E841-9B74-DE64648208AA}"/>
                </a:ext>
              </a:extLst>
            </p:cNvPr>
            <p:cNvSpPr txBox="1"/>
            <p:nvPr/>
          </p:nvSpPr>
          <p:spPr>
            <a:xfrm>
              <a:off x="2843808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7A859EE-A090-7646-9CF1-2D2920F37913}"/>
                </a:ext>
              </a:extLst>
            </p:cNvPr>
            <p:cNvSpPr txBox="1"/>
            <p:nvPr/>
          </p:nvSpPr>
          <p:spPr>
            <a:xfrm>
              <a:off x="3131840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16D1C2C-4AC5-084B-836A-799EAEF69E64}"/>
                </a:ext>
              </a:extLst>
            </p:cNvPr>
            <p:cNvSpPr txBox="1"/>
            <p:nvPr/>
          </p:nvSpPr>
          <p:spPr>
            <a:xfrm>
              <a:off x="3419872" y="4842221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6974B16-A8B0-3243-A973-C5705345118C}"/>
                </a:ext>
              </a:extLst>
            </p:cNvPr>
            <p:cNvSpPr txBox="1"/>
            <p:nvPr/>
          </p:nvSpPr>
          <p:spPr>
            <a:xfrm>
              <a:off x="3851920" y="4842221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</p:grpSp>
      <p:sp>
        <p:nvSpPr>
          <p:cNvPr id="33" name="object 2">
            <a:extLst>
              <a:ext uri="{FF2B5EF4-FFF2-40B4-BE49-F238E27FC236}">
                <a16:creationId xmlns:a16="http://schemas.microsoft.com/office/drawing/2014/main" id="{FF4BDCD0-BB1E-D146-AF06-5E71376FAA43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96672DE-8E5B-AC47-9EA0-23D919254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48" y="1375502"/>
            <a:ext cx="80645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95356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68</a:t>
            </a:fld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B0B7DF5-F0AA-D34D-AB3C-4A237B60CA0C}"/>
              </a:ext>
            </a:extLst>
          </p:cNvPr>
          <p:cNvGrpSpPr/>
          <p:nvPr/>
        </p:nvGrpSpPr>
        <p:grpSpPr>
          <a:xfrm>
            <a:off x="4079776" y="5027429"/>
            <a:ext cx="4032448" cy="369633"/>
            <a:chOff x="1403648" y="5558457"/>
            <a:chExt cx="4032448" cy="36963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3B10EA-E726-A547-901A-B3F9CD63BCFC}"/>
                </a:ext>
              </a:extLst>
            </p:cNvPr>
            <p:cNvSpPr txBox="1"/>
            <p:nvPr/>
          </p:nvSpPr>
          <p:spPr>
            <a:xfrm>
              <a:off x="1403648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042A687-AB31-DD49-970D-ED94F71A49A9}"/>
                </a:ext>
              </a:extLst>
            </p:cNvPr>
            <p:cNvSpPr txBox="1"/>
            <p:nvPr/>
          </p:nvSpPr>
          <p:spPr>
            <a:xfrm>
              <a:off x="1691680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E1CB269-5CD3-B245-A3C3-5BF79B64D1B0}"/>
                </a:ext>
              </a:extLst>
            </p:cNvPr>
            <p:cNvSpPr txBox="1"/>
            <p:nvPr/>
          </p:nvSpPr>
          <p:spPr>
            <a:xfrm>
              <a:off x="1979712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14BDA4-F0E8-AC40-8399-8B208AC56D93}"/>
                </a:ext>
              </a:extLst>
            </p:cNvPr>
            <p:cNvSpPr txBox="1"/>
            <p:nvPr/>
          </p:nvSpPr>
          <p:spPr>
            <a:xfrm>
              <a:off x="2267744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e</a:t>
              </a:r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5FDF34F-8492-0847-A51C-32A26B035C7D}"/>
                </a:ext>
              </a:extLst>
            </p:cNvPr>
            <p:cNvSpPr txBox="1"/>
            <p:nvPr/>
          </p:nvSpPr>
          <p:spPr>
            <a:xfrm>
              <a:off x="2555776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82CDBD-130A-6740-B59F-5BC64CDE6834}"/>
                </a:ext>
              </a:extLst>
            </p:cNvPr>
            <p:cNvSpPr txBox="1"/>
            <p:nvPr/>
          </p:nvSpPr>
          <p:spPr>
            <a:xfrm>
              <a:off x="2843808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3A69DE8-203E-0F4F-9014-22B00E5C6F35}"/>
                </a:ext>
              </a:extLst>
            </p:cNvPr>
            <p:cNvSpPr txBox="1"/>
            <p:nvPr/>
          </p:nvSpPr>
          <p:spPr>
            <a:xfrm>
              <a:off x="3131840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1EB0040-E24A-0D4E-8A79-115F8A10F6AA}"/>
                </a:ext>
              </a:extLst>
            </p:cNvPr>
            <p:cNvSpPr txBox="1"/>
            <p:nvPr/>
          </p:nvSpPr>
          <p:spPr>
            <a:xfrm>
              <a:off x="3419872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B055A45-E7AE-6248-A370-2CA516DF12FF}"/>
                </a:ext>
              </a:extLst>
            </p:cNvPr>
            <p:cNvSpPr txBox="1"/>
            <p:nvPr/>
          </p:nvSpPr>
          <p:spPr>
            <a:xfrm>
              <a:off x="3707904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F</a:t>
              </a:r>
              <a:endParaRPr kumimoji="1"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5173FAE-6A77-5542-BD04-76CD48E79640}"/>
                </a:ext>
              </a:extLst>
            </p:cNvPr>
            <p:cNvSpPr txBox="1"/>
            <p:nvPr/>
          </p:nvSpPr>
          <p:spPr>
            <a:xfrm>
              <a:off x="3995936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3E6E86D-E315-F74C-8D56-A1B65B6D4550}"/>
                </a:ext>
              </a:extLst>
            </p:cNvPr>
            <p:cNvSpPr txBox="1"/>
            <p:nvPr/>
          </p:nvSpPr>
          <p:spPr>
            <a:xfrm>
              <a:off x="4283968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DC314C8-9508-2349-BF24-421678EF755A}"/>
                </a:ext>
              </a:extLst>
            </p:cNvPr>
            <p:cNvSpPr txBox="1"/>
            <p:nvPr/>
          </p:nvSpPr>
          <p:spPr>
            <a:xfrm>
              <a:off x="4572000" y="5558758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6DD0941-6553-0341-A5BE-152DEFBFB422}"/>
                </a:ext>
              </a:extLst>
            </p:cNvPr>
            <p:cNvSpPr txBox="1"/>
            <p:nvPr/>
          </p:nvSpPr>
          <p:spPr>
            <a:xfrm>
              <a:off x="5004048" y="5558758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45F1E70-886A-5A4A-AEC2-D64A2964120B}"/>
              </a:ext>
            </a:extLst>
          </p:cNvPr>
          <p:cNvGrpSpPr/>
          <p:nvPr/>
        </p:nvGrpSpPr>
        <p:grpSpPr>
          <a:xfrm>
            <a:off x="4079776" y="4473054"/>
            <a:ext cx="2880320" cy="369483"/>
            <a:chOff x="1403648" y="4842070"/>
            <a:chExt cx="2880320" cy="36948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6A1CB3-4BB8-8840-A6E5-DDE5F164F0AF}"/>
                </a:ext>
              </a:extLst>
            </p:cNvPr>
            <p:cNvSpPr txBox="1"/>
            <p:nvPr/>
          </p:nvSpPr>
          <p:spPr>
            <a:xfrm>
              <a:off x="1403648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T</a:t>
              </a:r>
              <a:endParaRPr kumimoji="1"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6B51C1B-A4ED-8F4B-A57B-D62C3F66555B}"/>
                </a:ext>
              </a:extLst>
            </p:cNvPr>
            <p:cNvSpPr txBox="1"/>
            <p:nvPr/>
          </p:nvSpPr>
          <p:spPr>
            <a:xfrm>
              <a:off x="1691680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4C8DAE1-3A13-214A-8FEE-5FDB76F48403}"/>
                </a:ext>
              </a:extLst>
            </p:cNvPr>
            <p:cNvSpPr txBox="1"/>
            <p:nvPr/>
          </p:nvSpPr>
          <p:spPr>
            <a:xfrm>
              <a:off x="1979712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6689026-89B6-A848-9221-8C84237BD4E6}"/>
                </a:ext>
              </a:extLst>
            </p:cNvPr>
            <p:cNvSpPr txBox="1"/>
            <p:nvPr/>
          </p:nvSpPr>
          <p:spPr>
            <a:xfrm>
              <a:off x="2267744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0806867-DA33-B94E-A0E7-EA51D8F1019D}"/>
                </a:ext>
              </a:extLst>
            </p:cNvPr>
            <p:cNvSpPr txBox="1"/>
            <p:nvPr/>
          </p:nvSpPr>
          <p:spPr>
            <a:xfrm>
              <a:off x="2555776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B659A69-6416-E841-9B74-DE64648208AA}"/>
                </a:ext>
              </a:extLst>
            </p:cNvPr>
            <p:cNvSpPr txBox="1"/>
            <p:nvPr/>
          </p:nvSpPr>
          <p:spPr>
            <a:xfrm>
              <a:off x="2843808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7A859EE-A090-7646-9CF1-2D2920F37913}"/>
                </a:ext>
              </a:extLst>
            </p:cNvPr>
            <p:cNvSpPr txBox="1"/>
            <p:nvPr/>
          </p:nvSpPr>
          <p:spPr>
            <a:xfrm>
              <a:off x="3131840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16D1C2C-4AC5-084B-836A-799EAEF69E64}"/>
                </a:ext>
              </a:extLst>
            </p:cNvPr>
            <p:cNvSpPr txBox="1"/>
            <p:nvPr/>
          </p:nvSpPr>
          <p:spPr>
            <a:xfrm>
              <a:off x="3419872" y="4842221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6974B16-A8B0-3243-A973-C5705345118C}"/>
                </a:ext>
              </a:extLst>
            </p:cNvPr>
            <p:cNvSpPr txBox="1"/>
            <p:nvPr/>
          </p:nvSpPr>
          <p:spPr>
            <a:xfrm>
              <a:off x="3851920" y="4842221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5EFF1973-E6CA-8A4D-8F97-6483725571D0}"/>
              </a:ext>
            </a:extLst>
          </p:cNvPr>
          <p:cNvSpPr/>
          <p:nvPr/>
        </p:nvSpPr>
        <p:spPr>
          <a:xfrm>
            <a:off x="4072691" y="4377778"/>
            <a:ext cx="1152128" cy="560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4553DB6-00DB-334A-8925-7A7FA81E5963}"/>
              </a:ext>
            </a:extLst>
          </p:cNvPr>
          <p:cNvSpPr/>
          <p:nvPr/>
        </p:nvSpPr>
        <p:spPr>
          <a:xfrm>
            <a:off x="5375921" y="4377778"/>
            <a:ext cx="772323" cy="560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BCCCEA8-6875-F04E-965A-08186A19E4D2}"/>
              </a:ext>
            </a:extLst>
          </p:cNvPr>
          <p:cNvSpPr/>
          <p:nvPr/>
        </p:nvSpPr>
        <p:spPr>
          <a:xfrm>
            <a:off x="3974562" y="4993163"/>
            <a:ext cx="2121438" cy="46473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8AC4233-4438-4141-8FC0-A92C894C8B68}"/>
              </a:ext>
            </a:extLst>
          </p:cNvPr>
          <p:cNvSpPr/>
          <p:nvPr/>
        </p:nvSpPr>
        <p:spPr>
          <a:xfrm>
            <a:off x="4408402" y="3933056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s1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0B6574D-EAAB-D749-997A-E39F0AD78574}"/>
              </a:ext>
            </a:extLst>
          </p:cNvPr>
          <p:cNvSpPr/>
          <p:nvPr/>
        </p:nvSpPr>
        <p:spPr>
          <a:xfrm>
            <a:off x="5576442" y="3933056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s2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7219480-D357-9B4F-9F11-CEB0C87E1730}"/>
              </a:ext>
            </a:extLst>
          </p:cNvPr>
          <p:cNvSpPr/>
          <p:nvPr/>
        </p:nvSpPr>
        <p:spPr>
          <a:xfrm>
            <a:off x="4799856" y="5480541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s3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A05E4946-0691-1C42-9B01-35D353C41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48" y="1375502"/>
            <a:ext cx="80645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object 2">
            <a:extLst>
              <a:ext uri="{FF2B5EF4-FFF2-40B4-BE49-F238E27FC236}">
                <a16:creationId xmlns:a16="http://schemas.microsoft.com/office/drawing/2014/main" id="{19EEA1FB-1DBF-BE4B-8460-831DE2756182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82D71D23-C369-8D45-AC46-9A4908AD8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296" y="1828138"/>
            <a:ext cx="2736304" cy="115212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  	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Arsenal 	Fan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186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18040AB-8FBD-314A-B1B3-DE2343A6DA6D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BA58BB-36BF-E741-8904-9A1C87014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340768"/>
            <a:ext cx="8216900" cy="20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548F3DBB-40F3-974C-9FAF-1CFBDFC94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296" y="1828138"/>
            <a:ext cx="2736304" cy="115212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  	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Arsenal 	Fan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EFD48D0-9C43-794E-8233-414ABB8F5145}"/>
              </a:ext>
            </a:extLst>
          </p:cNvPr>
          <p:cNvGrpSpPr/>
          <p:nvPr/>
        </p:nvGrpSpPr>
        <p:grpSpPr>
          <a:xfrm>
            <a:off x="4079776" y="5027429"/>
            <a:ext cx="4032448" cy="369633"/>
            <a:chOff x="1403648" y="5558457"/>
            <a:chExt cx="4032448" cy="36963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D53A8D7-7D43-6144-9BB9-EF1382E0EDF9}"/>
                </a:ext>
              </a:extLst>
            </p:cNvPr>
            <p:cNvSpPr txBox="1"/>
            <p:nvPr/>
          </p:nvSpPr>
          <p:spPr>
            <a:xfrm>
              <a:off x="1403648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A482D1D-1B48-CB47-A5B7-60A6FCF19AD6}"/>
                </a:ext>
              </a:extLst>
            </p:cNvPr>
            <p:cNvSpPr txBox="1"/>
            <p:nvPr/>
          </p:nvSpPr>
          <p:spPr>
            <a:xfrm>
              <a:off x="1691680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D3A3E39-8300-4D49-9004-22B63FE43EAC}"/>
                </a:ext>
              </a:extLst>
            </p:cNvPr>
            <p:cNvSpPr txBox="1"/>
            <p:nvPr/>
          </p:nvSpPr>
          <p:spPr>
            <a:xfrm>
              <a:off x="1979712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E3933A0-13BC-A745-B317-302ED604DC32}"/>
                </a:ext>
              </a:extLst>
            </p:cNvPr>
            <p:cNvSpPr txBox="1"/>
            <p:nvPr/>
          </p:nvSpPr>
          <p:spPr>
            <a:xfrm>
              <a:off x="2267744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e</a:t>
              </a:r>
              <a:endParaRPr kumimoji="1"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3BA31BA-289B-C24A-BF4A-3D26DAFDDDB0}"/>
                </a:ext>
              </a:extLst>
            </p:cNvPr>
            <p:cNvSpPr txBox="1"/>
            <p:nvPr/>
          </p:nvSpPr>
          <p:spPr>
            <a:xfrm>
              <a:off x="2555776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8743698-1793-8341-8E3A-D62CBF82A768}"/>
                </a:ext>
              </a:extLst>
            </p:cNvPr>
            <p:cNvSpPr txBox="1"/>
            <p:nvPr/>
          </p:nvSpPr>
          <p:spPr>
            <a:xfrm>
              <a:off x="2843808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532D5AB-26F3-094E-9491-FC5EECD7202C}"/>
                </a:ext>
              </a:extLst>
            </p:cNvPr>
            <p:cNvSpPr txBox="1"/>
            <p:nvPr/>
          </p:nvSpPr>
          <p:spPr>
            <a:xfrm>
              <a:off x="3131840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E51E611-E36A-C443-8912-15E417B2FA0C}"/>
                </a:ext>
              </a:extLst>
            </p:cNvPr>
            <p:cNvSpPr txBox="1"/>
            <p:nvPr/>
          </p:nvSpPr>
          <p:spPr>
            <a:xfrm>
              <a:off x="3419872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C41A504-24E2-6947-AF52-75D3883196C6}"/>
                </a:ext>
              </a:extLst>
            </p:cNvPr>
            <p:cNvSpPr txBox="1"/>
            <p:nvPr/>
          </p:nvSpPr>
          <p:spPr>
            <a:xfrm>
              <a:off x="3707904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F</a:t>
              </a:r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AADD6A5-0E6F-7C48-A727-18E4BF3DEB09}"/>
                </a:ext>
              </a:extLst>
            </p:cNvPr>
            <p:cNvSpPr txBox="1"/>
            <p:nvPr/>
          </p:nvSpPr>
          <p:spPr>
            <a:xfrm>
              <a:off x="3995936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911ACD8-B3B5-744B-88DA-4980AD967C98}"/>
                </a:ext>
              </a:extLst>
            </p:cNvPr>
            <p:cNvSpPr txBox="1"/>
            <p:nvPr/>
          </p:nvSpPr>
          <p:spPr>
            <a:xfrm>
              <a:off x="4283968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CE6C497-6524-5B41-B7BB-AE1A3C94FD96}"/>
                </a:ext>
              </a:extLst>
            </p:cNvPr>
            <p:cNvSpPr txBox="1"/>
            <p:nvPr/>
          </p:nvSpPr>
          <p:spPr>
            <a:xfrm>
              <a:off x="4572000" y="5558758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597F1DB-9F6E-E342-82A4-D3E08A49AC8B}"/>
                </a:ext>
              </a:extLst>
            </p:cNvPr>
            <p:cNvSpPr txBox="1"/>
            <p:nvPr/>
          </p:nvSpPr>
          <p:spPr>
            <a:xfrm>
              <a:off x="5004048" y="5558758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88EB818-7658-7140-92B8-B2C901F86ADC}"/>
              </a:ext>
            </a:extLst>
          </p:cNvPr>
          <p:cNvGrpSpPr/>
          <p:nvPr/>
        </p:nvGrpSpPr>
        <p:grpSpPr>
          <a:xfrm>
            <a:off x="4079776" y="4473054"/>
            <a:ext cx="2880320" cy="369483"/>
            <a:chOff x="1403648" y="4842070"/>
            <a:chExt cx="2880320" cy="369483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A618D60-E0A2-144E-9668-18B0A35E8D05}"/>
                </a:ext>
              </a:extLst>
            </p:cNvPr>
            <p:cNvSpPr txBox="1"/>
            <p:nvPr/>
          </p:nvSpPr>
          <p:spPr>
            <a:xfrm>
              <a:off x="1403648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T</a:t>
              </a:r>
              <a:endParaRPr kumimoji="1"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76ECF6C-258A-1549-99A9-DFA1BD7FA59A}"/>
                </a:ext>
              </a:extLst>
            </p:cNvPr>
            <p:cNvSpPr txBox="1"/>
            <p:nvPr/>
          </p:nvSpPr>
          <p:spPr>
            <a:xfrm>
              <a:off x="1691680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7529791-CD62-A34D-B910-FB6AD70BC9A9}"/>
                </a:ext>
              </a:extLst>
            </p:cNvPr>
            <p:cNvSpPr txBox="1"/>
            <p:nvPr/>
          </p:nvSpPr>
          <p:spPr>
            <a:xfrm>
              <a:off x="1979712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A558CF3-2B6C-CC4A-8606-9163BB67C936}"/>
                </a:ext>
              </a:extLst>
            </p:cNvPr>
            <p:cNvSpPr txBox="1"/>
            <p:nvPr/>
          </p:nvSpPr>
          <p:spPr>
            <a:xfrm>
              <a:off x="2267744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3CAC22F-EAA1-B748-8398-79EED2E3F121}"/>
                </a:ext>
              </a:extLst>
            </p:cNvPr>
            <p:cNvSpPr txBox="1"/>
            <p:nvPr/>
          </p:nvSpPr>
          <p:spPr>
            <a:xfrm>
              <a:off x="2555776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36A015F-321F-E741-A384-5C514862B9F0}"/>
                </a:ext>
              </a:extLst>
            </p:cNvPr>
            <p:cNvSpPr txBox="1"/>
            <p:nvPr/>
          </p:nvSpPr>
          <p:spPr>
            <a:xfrm>
              <a:off x="2843808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6389875-D812-C94A-9D9F-DCC47ECB069B}"/>
                </a:ext>
              </a:extLst>
            </p:cNvPr>
            <p:cNvSpPr txBox="1"/>
            <p:nvPr/>
          </p:nvSpPr>
          <p:spPr>
            <a:xfrm>
              <a:off x="3131840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282F8A1-0851-654F-B3E2-9B5E4FAE8504}"/>
                </a:ext>
              </a:extLst>
            </p:cNvPr>
            <p:cNvSpPr txBox="1"/>
            <p:nvPr/>
          </p:nvSpPr>
          <p:spPr>
            <a:xfrm>
              <a:off x="3419872" y="4842221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371F281-64CD-1448-8E5B-762F047DF0A3}"/>
                </a:ext>
              </a:extLst>
            </p:cNvPr>
            <p:cNvSpPr txBox="1"/>
            <p:nvPr/>
          </p:nvSpPr>
          <p:spPr>
            <a:xfrm>
              <a:off x="3851920" y="4842221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733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246D5957-B9B0-AB41-AB42-6AF9C0E983C9}"/>
              </a:ext>
            </a:extLst>
          </p:cNvPr>
          <p:cNvSpPr/>
          <p:nvPr/>
        </p:nvSpPr>
        <p:spPr>
          <a:xfrm>
            <a:off x="191344" y="488728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02DD796-94E0-3A45-B4E6-A9613A9C9FC4}"/>
              </a:ext>
            </a:extLst>
          </p:cNvPr>
          <p:cNvSpPr/>
          <p:nvPr/>
        </p:nvSpPr>
        <p:spPr>
          <a:xfrm>
            <a:off x="767408" y="488728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1424878-BC42-AC46-B00D-616119934A13}"/>
              </a:ext>
            </a:extLst>
          </p:cNvPr>
          <p:cNvSpPr/>
          <p:nvPr/>
        </p:nvSpPr>
        <p:spPr>
          <a:xfrm>
            <a:off x="191344" y="425431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9F13994-7B4E-3240-B00C-3EE3CA105445}"/>
              </a:ext>
            </a:extLst>
          </p:cNvPr>
          <p:cNvSpPr/>
          <p:nvPr/>
        </p:nvSpPr>
        <p:spPr>
          <a:xfrm>
            <a:off x="767408" y="425431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58E2283-36DD-4F4F-A089-6F523185A3D0}"/>
              </a:ext>
            </a:extLst>
          </p:cNvPr>
          <p:cNvSpPr/>
          <p:nvPr/>
        </p:nvSpPr>
        <p:spPr>
          <a:xfrm>
            <a:off x="191344" y="362308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602F23-A79E-1B41-85A8-DD76D5947B53}"/>
              </a:ext>
            </a:extLst>
          </p:cNvPr>
          <p:cNvSpPr/>
          <p:nvPr/>
        </p:nvSpPr>
        <p:spPr>
          <a:xfrm>
            <a:off x="767408" y="362308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6A52B23-CE42-3443-BC5B-E277F355809D}"/>
              </a:ext>
            </a:extLst>
          </p:cNvPr>
          <p:cNvSpPr/>
          <p:nvPr/>
        </p:nvSpPr>
        <p:spPr>
          <a:xfrm>
            <a:off x="191344" y="299185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2CC6D94-2DBC-3A4D-9DF2-23720A02290F}"/>
              </a:ext>
            </a:extLst>
          </p:cNvPr>
          <p:cNvSpPr/>
          <p:nvPr/>
        </p:nvSpPr>
        <p:spPr>
          <a:xfrm>
            <a:off x="767408" y="299185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E9D9B91-8401-5D49-A67D-693DE3CE0488}"/>
              </a:ext>
            </a:extLst>
          </p:cNvPr>
          <p:cNvSpPr/>
          <p:nvPr/>
        </p:nvSpPr>
        <p:spPr>
          <a:xfrm>
            <a:off x="191344" y="2360325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rgbClr val="002060"/>
                </a:solidFill>
              </a:rPr>
              <a:t>a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CD5589F-6201-A449-85EE-144D7B5CDB40}"/>
              </a:ext>
            </a:extLst>
          </p:cNvPr>
          <p:cNvSpPr/>
          <p:nvPr/>
        </p:nvSpPr>
        <p:spPr>
          <a:xfrm>
            <a:off x="767408" y="2360325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</a:rPr>
              <a:t>地址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DA0943-B715-FA4B-98CB-B2E8BDFB667F}"/>
              </a:ext>
            </a:extLst>
          </p:cNvPr>
          <p:cNvSpPr txBox="1"/>
          <p:nvPr/>
        </p:nvSpPr>
        <p:spPr>
          <a:xfrm>
            <a:off x="119335" y="1431836"/>
            <a:ext cx="206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002060"/>
                </a:solidFill>
              </a:rPr>
              <a:t>int</a:t>
            </a:r>
            <a:r>
              <a:rPr kumimoji="1" lang="zh-CN" altLang="en-US" sz="2000" b="1" dirty="0">
                <a:solidFill>
                  <a:srgbClr val="002060"/>
                </a:solidFill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</a:rPr>
              <a:t>a</a:t>
            </a:r>
            <a:r>
              <a:rPr kumimoji="1" lang="zh-CN" altLang="en-US" sz="2000" b="1" dirty="0">
                <a:solidFill>
                  <a:srgbClr val="002060"/>
                </a:solidFill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</a:rPr>
              <a:t>=</a:t>
            </a:r>
            <a:r>
              <a:rPr kumimoji="1" lang="zh-CN" altLang="en-US" sz="2000" b="1" dirty="0">
                <a:solidFill>
                  <a:srgbClr val="002060"/>
                </a:solidFill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</a:rPr>
              <a:t>new</a:t>
            </a:r>
            <a:r>
              <a:rPr kumimoji="1" lang="zh-CN" altLang="en-US" sz="2000" b="1" dirty="0">
                <a:solidFill>
                  <a:srgbClr val="002060"/>
                </a:solidFill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</a:rPr>
              <a:t>int[5]</a:t>
            </a:r>
            <a:endParaRPr kumimoji="1"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26BACB-3DE1-464D-8B3F-560392B060D2}"/>
              </a:ext>
            </a:extLst>
          </p:cNvPr>
          <p:cNvSpPr txBox="1"/>
          <p:nvPr/>
        </p:nvSpPr>
        <p:spPr>
          <a:xfrm>
            <a:off x="407368" y="5762773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堆空间（</a:t>
            </a:r>
            <a:r>
              <a:rPr kumimoji="1"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Heap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用于存储引用变量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50C159-8376-4C41-BCF5-6D2E6F7C60DE}"/>
              </a:ext>
            </a:extLst>
          </p:cNvPr>
          <p:cNvSpPr/>
          <p:nvPr/>
        </p:nvSpPr>
        <p:spPr>
          <a:xfrm>
            <a:off x="2315580" y="1988840"/>
            <a:ext cx="1620180" cy="36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07CBA71-D99E-054E-85C3-3BD5C2211729}"/>
              </a:ext>
            </a:extLst>
          </p:cNvPr>
          <p:cNvCxnSpPr>
            <a:cxnSpLocks/>
            <a:stCxn id="42" idx="3"/>
            <a:endCxn id="2" idx="1"/>
          </p:cNvCxnSpPr>
          <p:nvPr/>
        </p:nvCxnSpPr>
        <p:spPr>
          <a:xfrm flipV="1">
            <a:off x="1343472" y="2639858"/>
            <a:ext cx="1440160" cy="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DA63A14-C758-0242-B20F-6A071E0B68E3}"/>
              </a:ext>
            </a:extLst>
          </p:cNvPr>
          <p:cNvSpPr txBox="1"/>
          <p:nvPr/>
        </p:nvSpPr>
        <p:spPr>
          <a:xfrm>
            <a:off x="1542228" y="2780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引用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AE87ADF5-E566-FC42-A50F-3F9E804B26C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234156A-D148-E846-8E48-2FF40D1D77DC}"/>
              </a:ext>
            </a:extLst>
          </p:cNvPr>
          <p:cNvSpPr/>
          <p:nvPr/>
        </p:nvSpPr>
        <p:spPr>
          <a:xfrm>
            <a:off x="2783632" y="2426780"/>
            <a:ext cx="648072" cy="42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AE21238-4078-BD41-91C4-CFB7525AEA14}"/>
              </a:ext>
            </a:extLst>
          </p:cNvPr>
          <p:cNvSpPr/>
          <p:nvPr/>
        </p:nvSpPr>
        <p:spPr>
          <a:xfrm>
            <a:off x="2783632" y="2924944"/>
            <a:ext cx="648072" cy="42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78B282-6583-CB40-A268-242589B7D79C}"/>
              </a:ext>
            </a:extLst>
          </p:cNvPr>
          <p:cNvSpPr/>
          <p:nvPr/>
        </p:nvSpPr>
        <p:spPr>
          <a:xfrm>
            <a:off x="2784410" y="3434892"/>
            <a:ext cx="648072" cy="42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D5832B6-39BE-164C-8814-0CD79FA7CCAC}"/>
              </a:ext>
            </a:extLst>
          </p:cNvPr>
          <p:cNvSpPr/>
          <p:nvPr/>
        </p:nvSpPr>
        <p:spPr>
          <a:xfrm>
            <a:off x="2783632" y="3944840"/>
            <a:ext cx="648072" cy="42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ACACC9-4086-424E-99A6-D1EF0A4DBB04}"/>
              </a:ext>
            </a:extLst>
          </p:cNvPr>
          <p:cNvSpPr/>
          <p:nvPr/>
        </p:nvSpPr>
        <p:spPr>
          <a:xfrm>
            <a:off x="2783632" y="4443004"/>
            <a:ext cx="648072" cy="42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6E0B177-E15F-814F-A47F-BF95D24FC18D}"/>
              </a:ext>
            </a:extLst>
          </p:cNvPr>
          <p:cNvSpPr/>
          <p:nvPr/>
        </p:nvSpPr>
        <p:spPr>
          <a:xfrm>
            <a:off x="4835860" y="488728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A9F30F-B4C0-D340-9DCC-766203282F69}"/>
              </a:ext>
            </a:extLst>
          </p:cNvPr>
          <p:cNvSpPr/>
          <p:nvPr/>
        </p:nvSpPr>
        <p:spPr>
          <a:xfrm>
            <a:off x="5411924" y="488728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0DDA5C6-04CC-D64C-810F-251C7E6E0C85}"/>
              </a:ext>
            </a:extLst>
          </p:cNvPr>
          <p:cNvSpPr/>
          <p:nvPr/>
        </p:nvSpPr>
        <p:spPr>
          <a:xfrm>
            <a:off x="4835860" y="425431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71D1BFC-CF0E-DE4F-98D3-0E3DE1992A1E}"/>
              </a:ext>
            </a:extLst>
          </p:cNvPr>
          <p:cNvSpPr/>
          <p:nvPr/>
        </p:nvSpPr>
        <p:spPr>
          <a:xfrm>
            <a:off x="5411924" y="425431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7FC0A3B-C654-5D4A-BC2F-F115422D795E}"/>
              </a:ext>
            </a:extLst>
          </p:cNvPr>
          <p:cNvSpPr/>
          <p:nvPr/>
        </p:nvSpPr>
        <p:spPr>
          <a:xfrm>
            <a:off x="4835860" y="362308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4035430-E80B-AA4D-B11B-EDC4C1D722EB}"/>
              </a:ext>
            </a:extLst>
          </p:cNvPr>
          <p:cNvSpPr/>
          <p:nvPr/>
        </p:nvSpPr>
        <p:spPr>
          <a:xfrm>
            <a:off x="5411924" y="362308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39D614D-A9EF-1D48-B150-695B28AA2AD5}"/>
              </a:ext>
            </a:extLst>
          </p:cNvPr>
          <p:cNvSpPr/>
          <p:nvPr/>
        </p:nvSpPr>
        <p:spPr>
          <a:xfrm>
            <a:off x="4835860" y="2991851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57ED79-1289-B14A-8409-C5BA0981DF3B}"/>
              </a:ext>
            </a:extLst>
          </p:cNvPr>
          <p:cNvSpPr/>
          <p:nvPr/>
        </p:nvSpPr>
        <p:spPr>
          <a:xfrm>
            <a:off x="5411924" y="2991851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0A2CA74-365D-E942-82D1-EE3B058A538F}"/>
              </a:ext>
            </a:extLst>
          </p:cNvPr>
          <p:cNvSpPr/>
          <p:nvPr/>
        </p:nvSpPr>
        <p:spPr>
          <a:xfrm>
            <a:off x="4835860" y="2360325"/>
            <a:ext cx="576064" cy="576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rgbClr val="002060"/>
                </a:solidFill>
              </a:rPr>
              <a:t>a</a:t>
            </a:r>
            <a:endParaRPr kumimoji="1"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9A2D455-4B92-6B44-8DA6-BB043DD74341}"/>
              </a:ext>
            </a:extLst>
          </p:cNvPr>
          <p:cNvSpPr/>
          <p:nvPr/>
        </p:nvSpPr>
        <p:spPr>
          <a:xfrm>
            <a:off x="5411924" y="2360325"/>
            <a:ext cx="576064" cy="5760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</a:rPr>
              <a:t>地址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6C31BE0-BEC1-0247-AA26-FDDDD978D6E3}"/>
              </a:ext>
            </a:extLst>
          </p:cNvPr>
          <p:cNvSpPr txBox="1"/>
          <p:nvPr/>
        </p:nvSpPr>
        <p:spPr>
          <a:xfrm>
            <a:off x="4763851" y="1431836"/>
            <a:ext cx="3132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002060"/>
                </a:solidFill>
              </a:rPr>
              <a:t>Student</a:t>
            </a:r>
            <a:r>
              <a:rPr kumimoji="1" lang="zh-CN" altLang="en-US" sz="2000" b="1" dirty="0">
                <a:solidFill>
                  <a:srgbClr val="002060"/>
                </a:solidFill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</a:rPr>
              <a:t>a</a:t>
            </a:r>
            <a:r>
              <a:rPr kumimoji="1" lang="zh-CN" altLang="en-US" sz="2000" b="1" dirty="0">
                <a:solidFill>
                  <a:srgbClr val="002060"/>
                </a:solidFill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</a:rPr>
              <a:t>=</a:t>
            </a:r>
            <a:r>
              <a:rPr kumimoji="1" lang="zh-CN" altLang="en-US" sz="2000" b="1" dirty="0">
                <a:solidFill>
                  <a:srgbClr val="002060"/>
                </a:solidFill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</a:rPr>
              <a:t>new</a:t>
            </a:r>
            <a:r>
              <a:rPr kumimoji="1" lang="zh-CN" altLang="en-US" sz="2000" b="1" dirty="0">
                <a:solidFill>
                  <a:srgbClr val="002060"/>
                </a:solidFill>
              </a:rPr>
              <a:t> </a:t>
            </a:r>
            <a:r>
              <a:rPr kumimoji="1" lang="en-US" altLang="zh-CN" sz="2000" b="1" dirty="0">
                <a:solidFill>
                  <a:srgbClr val="002060"/>
                </a:solidFill>
              </a:rPr>
              <a:t>Student[5]</a:t>
            </a:r>
            <a:endParaRPr kumimoji="1" lang="zh-CN" altLang="en-US" sz="2000" b="1" dirty="0">
              <a:solidFill>
                <a:srgbClr val="00206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76ACFDC-D911-824A-BBDD-06E715C28DF0}"/>
              </a:ext>
            </a:extLst>
          </p:cNvPr>
          <p:cNvSpPr/>
          <p:nvPr/>
        </p:nvSpPr>
        <p:spPr>
          <a:xfrm>
            <a:off x="6960096" y="1988840"/>
            <a:ext cx="4464496" cy="360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E34945FE-CC8F-0C4F-A989-405D56F4DBE5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5987988" y="2639858"/>
            <a:ext cx="1440160" cy="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25771AA0-ED77-AB40-95CC-50D1F05EE811}"/>
              </a:ext>
            </a:extLst>
          </p:cNvPr>
          <p:cNvSpPr txBox="1"/>
          <p:nvPr/>
        </p:nvSpPr>
        <p:spPr>
          <a:xfrm>
            <a:off x="6186744" y="2780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引用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B95A362-0191-DF45-B859-A441A00DF044}"/>
              </a:ext>
            </a:extLst>
          </p:cNvPr>
          <p:cNvSpPr/>
          <p:nvPr/>
        </p:nvSpPr>
        <p:spPr>
          <a:xfrm>
            <a:off x="7428148" y="2426780"/>
            <a:ext cx="648072" cy="42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a[0]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B07584D-E600-5346-B35E-4646795C85A8}"/>
              </a:ext>
            </a:extLst>
          </p:cNvPr>
          <p:cNvSpPr/>
          <p:nvPr/>
        </p:nvSpPr>
        <p:spPr>
          <a:xfrm>
            <a:off x="7428148" y="2924944"/>
            <a:ext cx="648072" cy="42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a[1]</a:t>
            </a:r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C12A72C-B86C-CC40-82A9-608A76CB6855}"/>
              </a:ext>
            </a:extLst>
          </p:cNvPr>
          <p:cNvSpPr/>
          <p:nvPr/>
        </p:nvSpPr>
        <p:spPr>
          <a:xfrm>
            <a:off x="7428926" y="3434892"/>
            <a:ext cx="648072" cy="42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a[2]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8342102-17B4-9743-966F-D5B21E1119C5}"/>
              </a:ext>
            </a:extLst>
          </p:cNvPr>
          <p:cNvSpPr/>
          <p:nvPr/>
        </p:nvSpPr>
        <p:spPr>
          <a:xfrm>
            <a:off x="7428148" y="3944840"/>
            <a:ext cx="648072" cy="42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a[3]</a:t>
            </a:r>
            <a:endParaRPr kumimoji="1"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9B3CC64-8402-634B-8571-075C1D3368DA}"/>
              </a:ext>
            </a:extLst>
          </p:cNvPr>
          <p:cNvSpPr/>
          <p:nvPr/>
        </p:nvSpPr>
        <p:spPr>
          <a:xfrm>
            <a:off x="7428148" y="4443004"/>
            <a:ext cx="648072" cy="426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a[4]</a:t>
            </a:r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9C44226-16DF-BE40-AA4E-61C94B85617D}"/>
              </a:ext>
            </a:extLst>
          </p:cNvPr>
          <p:cNvSpPr/>
          <p:nvPr/>
        </p:nvSpPr>
        <p:spPr>
          <a:xfrm>
            <a:off x="9191255" y="2193703"/>
            <a:ext cx="1224136" cy="5452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26C1F32-3CF0-7D4E-A803-08603E3C2055}"/>
              </a:ext>
            </a:extLst>
          </p:cNvPr>
          <p:cNvSpPr/>
          <p:nvPr/>
        </p:nvSpPr>
        <p:spPr>
          <a:xfrm>
            <a:off x="8579187" y="3638505"/>
            <a:ext cx="1224136" cy="5452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38E9D8A-3EE4-7B47-A0F6-E617D8FCA1B0}"/>
              </a:ext>
            </a:extLst>
          </p:cNvPr>
          <p:cNvSpPr/>
          <p:nvPr/>
        </p:nvSpPr>
        <p:spPr>
          <a:xfrm>
            <a:off x="10019658" y="3997127"/>
            <a:ext cx="1224136" cy="5452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B5D6F5F-30DC-AB42-ACDF-F42C48FD5276}"/>
              </a:ext>
            </a:extLst>
          </p:cNvPr>
          <p:cNvSpPr/>
          <p:nvPr/>
        </p:nvSpPr>
        <p:spPr>
          <a:xfrm>
            <a:off x="9264352" y="4793183"/>
            <a:ext cx="1224136" cy="5452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8C8B732E-9A2C-1443-AF53-CA8DC14CD662}"/>
              </a:ext>
            </a:extLst>
          </p:cNvPr>
          <p:cNvSpPr/>
          <p:nvPr/>
        </p:nvSpPr>
        <p:spPr>
          <a:xfrm>
            <a:off x="10045993" y="2894137"/>
            <a:ext cx="1224136" cy="5452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0BB32197-A75F-AB45-9DD7-8BBB62309B08}"/>
              </a:ext>
            </a:extLst>
          </p:cNvPr>
          <p:cNvCxnSpPr>
            <a:cxnSpLocks/>
            <a:stCxn id="53" idx="3"/>
            <a:endCxn id="61" idx="2"/>
          </p:cNvCxnSpPr>
          <p:nvPr/>
        </p:nvCxnSpPr>
        <p:spPr>
          <a:xfrm>
            <a:off x="8076220" y="2639858"/>
            <a:ext cx="1969773" cy="52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5F454A9A-3D1E-DC47-9E26-AD224C9A90BE}"/>
              </a:ext>
            </a:extLst>
          </p:cNvPr>
          <p:cNvCxnSpPr>
            <a:cxnSpLocks/>
            <a:stCxn id="54" idx="3"/>
            <a:endCxn id="58" idx="0"/>
          </p:cNvCxnSpPr>
          <p:nvPr/>
        </p:nvCxnSpPr>
        <p:spPr>
          <a:xfrm>
            <a:off x="8076220" y="3138022"/>
            <a:ext cx="1115035" cy="500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7482729F-2F65-F64F-852C-5D4F658A9A08}"/>
              </a:ext>
            </a:extLst>
          </p:cNvPr>
          <p:cNvCxnSpPr>
            <a:cxnSpLocks/>
            <a:stCxn id="55" idx="3"/>
            <a:endCxn id="8" idx="2"/>
          </p:cNvCxnSpPr>
          <p:nvPr/>
        </p:nvCxnSpPr>
        <p:spPr>
          <a:xfrm flipV="1">
            <a:off x="8076998" y="2466311"/>
            <a:ext cx="1114257" cy="1181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DCBE74B1-F43F-554A-A80B-F71BF6E43C84}"/>
              </a:ext>
            </a:extLst>
          </p:cNvPr>
          <p:cNvCxnSpPr>
            <a:cxnSpLocks/>
            <a:stCxn id="56" idx="3"/>
            <a:endCxn id="60" idx="2"/>
          </p:cNvCxnSpPr>
          <p:nvPr/>
        </p:nvCxnSpPr>
        <p:spPr>
          <a:xfrm>
            <a:off x="8076220" y="4157918"/>
            <a:ext cx="1188132" cy="90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F3E24318-39DF-D843-B828-6A6510E9CB2B}"/>
              </a:ext>
            </a:extLst>
          </p:cNvPr>
          <p:cNvCxnSpPr>
            <a:cxnSpLocks/>
            <a:stCxn id="57" idx="3"/>
            <a:endCxn id="59" idx="2"/>
          </p:cNvCxnSpPr>
          <p:nvPr/>
        </p:nvCxnSpPr>
        <p:spPr>
          <a:xfrm flipV="1">
            <a:off x="8076220" y="4269735"/>
            <a:ext cx="1943438" cy="386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513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18040AB-8FBD-314A-B1B3-DE2343A6DA6D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BA58BB-36BF-E741-8904-9A1C87014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340768"/>
            <a:ext cx="8216900" cy="203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548F3DBB-40F3-974C-9FAF-1CFBDFC94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296" y="1828138"/>
            <a:ext cx="2736304" cy="115212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  	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Arsenal 	Fan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F0D3B8-281E-C74F-909B-BAD7781AEEB7}"/>
              </a:ext>
            </a:extLst>
          </p:cNvPr>
          <p:cNvGrpSpPr/>
          <p:nvPr/>
        </p:nvGrpSpPr>
        <p:grpSpPr>
          <a:xfrm>
            <a:off x="4079776" y="5027429"/>
            <a:ext cx="4032448" cy="369633"/>
            <a:chOff x="1403648" y="5558457"/>
            <a:chExt cx="4032448" cy="369633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0706BA-3116-2F40-A681-E9595A15ACBA}"/>
                </a:ext>
              </a:extLst>
            </p:cNvPr>
            <p:cNvSpPr txBox="1"/>
            <p:nvPr/>
          </p:nvSpPr>
          <p:spPr>
            <a:xfrm>
              <a:off x="1403648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0D771B4-4A3E-764A-AFB2-C76226ECC4E5}"/>
                </a:ext>
              </a:extLst>
            </p:cNvPr>
            <p:cNvSpPr txBox="1"/>
            <p:nvPr/>
          </p:nvSpPr>
          <p:spPr>
            <a:xfrm>
              <a:off x="1691680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9E070D8-2D4D-C34F-A4F6-E3B923F526D4}"/>
                </a:ext>
              </a:extLst>
            </p:cNvPr>
            <p:cNvSpPr txBox="1"/>
            <p:nvPr/>
          </p:nvSpPr>
          <p:spPr>
            <a:xfrm>
              <a:off x="1979712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2848310-9046-344D-B825-F32710FFB08F}"/>
                </a:ext>
              </a:extLst>
            </p:cNvPr>
            <p:cNvSpPr txBox="1"/>
            <p:nvPr/>
          </p:nvSpPr>
          <p:spPr>
            <a:xfrm>
              <a:off x="2267744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e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AF89F3-36F5-3541-B6BC-77FE30D8A923}"/>
                </a:ext>
              </a:extLst>
            </p:cNvPr>
            <p:cNvSpPr txBox="1"/>
            <p:nvPr/>
          </p:nvSpPr>
          <p:spPr>
            <a:xfrm>
              <a:off x="2555776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C0705F3-CD2A-1F4C-8981-8B828FDF6097}"/>
                </a:ext>
              </a:extLst>
            </p:cNvPr>
            <p:cNvSpPr txBox="1"/>
            <p:nvPr/>
          </p:nvSpPr>
          <p:spPr>
            <a:xfrm>
              <a:off x="2843808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1FD67D9-535A-B846-A0E7-92808F5DDAB4}"/>
                </a:ext>
              </a:extLst>
            </p:cNvPr>
            <p:cNvSpPr txBox="1"/>
            <p:nvPr/>
          </p:nvSpPr>
          <p:spPr>
            <a:xfrm>
              <a:off x="3131840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A58D6C1-3690-834D-BE80-FEEC6DB5819A}"/>
                </a:ext>
              </a:extLst>
            </p:cNvPr>
            <p:cNvSpPr txBox="1"/>
            <p:nvPr/>
          </p:nvSpPr>
          <p:spPr>
            <a:xfrm>
              <a:off x="3419872" y="5558457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49FCE8D-7268-F343-9726-27973D34B191}"/>
                </a:ext>
              </a:extLst>
            </p:cNvPr>
            <p:cNvSpPr txBox="1"/>
            <p:nvPr/>
          </p:nvSpPr>
          <p:spPr>
            <a:xfrm>
              <a:off x="3707904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F</a:t>
              </a:r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492DEDB-0815-3B41-83CC-E42BD713A6DF}"/>
                </a:ext>
              </a:extLst>
            </p:cNvPr>
            <p:cNvSpPr txBox="1"/>
            <p:nvPr/>
          </p:nvSpPr>
          <p:spPr>
            <a:xfrm>
              <a:off x="3995936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9093A9C-1283-B34F-B082-5B0FE1C94543}"/>
                </a:ext>
              </a:extLst>
            </p:cNvPr>
            <p:cNvSpPr txBox="1"/>
            <p:nvPr/>
          </p:nvSpPr>
          <p:spPr>
            <a:xfrm>
              <a:off x="4283968" y="5558758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362EA08-81C3-DC46-A313-EFDF1253039E}"/>
                </a:ext>
              </a:extLst>
            </p:cNvPr>
            <p:cNvSpPr txBox="1"/>
            <p:nvPr/>
          </p:nvSpPr>
          <p:spPr>
            <a:xfrm>
              <a:off x="4572000" y="5558758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B98F9FE-60C7-9D4A-95D7-7011099CC745}"/>
                </a:ext>
              </a:extLst>
            </p:cNvPr>
            <p:cNvSpPr txBox="1"/>
            <p:nvPr/>
          </p:nvSpPr>
          <p:spPr>
            <a:xfrm>
              <a:off x="5004048" y="5558758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264042-EC68-1349-B18A-8B0FEA5CB844}"/>
              </a:ext>
            </a:extLst>
          </p:cNvPr>
          <p:cNvGrpSpPr/>
          <p:nvPr/>
        </p:nvGrpSpPr>
        <p:grpSpPr>
          <a:xfrm>
            <a:off x="4079776" y="4473054"/>
            <a:ext cx="2880320" cy="369483"/>
            <a:chOff x="1403648" y="4842070"/>
            <a:chExt cx="2880320" cy="369483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2365F2-74C7-8747-8274-54F765C8E9EE}"/>
                </a:ext>
              </a:extLst>
            </p:cNvPr>
            <p:cNvSpPr txBox="1"/>
            <p:nvPr/>
          </p:nvSpPr>
          <p:spPr>
            <a:xfrm>
              <a:off x="1403648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T</a:t>
              </a:r>
              <a:endParaRPr kumimoji="1"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87CC813-F2DC-B44F-B1C0-B9078AE22BB8}"/>
                </a:ext>
              </a:extLst>
            </p:cNvPr>
            <p:cNvSpPr txBox="1"/>
            <p:nvPr/>
          </p:nvSpPr>
          <p:spPr>
            <a:xfrm>
              <a:off x="1691680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24107F7-BFB9-C84C-893A-A9052B662CF1}"/>
                </a:ext>
              </a:extLst>
            </p:cNvPr>
            <p:cNvSpPr txBox="1"/>
            <p:nvPr/>
          </p:nvSpPr>
          <p:spPr>
            <a:xfrm>
              <a:off x="1979712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8D26F71-C54E-C246-9F27-12100498AD88}"/>
                </a:ext>
              </a:extLst>
            </p:cNvPr>
            <p:cNvSpPr txBox="1"/>
            <p:nvPr/>
          </p:nvSpPr>
          <p:spPr>
            <a:xfrm>
              <a:off x="2267744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326DF16-29A8-1143-A0E7-BBABEAFC69CE}"/>
                </a:ext>
              </a:extLst>
            </p:cNvPr>
            <p:cNvSpPr txBox="1"/>
            <p:nvPr/>
          </p:nvSpPr>
          <p:spPr>
            <a:xfrm>
              <a:off x="2555776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E2D6C78-5A20-E84A-BF64-216FCC497346}"/>
                </a:ext>
              </a:extLst>
            </p:cNvPr>
            <p:cNvSpPr txBox="1"/>
            <p:nvPr/>
          </p:nvSpPr>
          <p:spPr>
            <a:xfrm>
              <a:off x="2843808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93BD7A5-58AE-984C-9A33-B32D80B26CA7}"/>
                </a:ext>
              </a:extLst>
            </p:cNvPr>
            <p:cNvSpPr txBox="1"/>
            <p:nvPr/>
          </p:nvSpPr>
          <p:spPr>
            <a:xfrm>
              <a:off x="3131840" y="4842070"/>
              <a:ext cx="288032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933A3F5-3188-454D-983F-7F585BE69CB6}"/>
                </a:ext>
              </a:extLst>
            </p:cNvPr>
            <p:cNvSpPr txBox="1"/>
            <p:nvPr/>
          </p:nvSpPr>
          <p:spPr>
            <a:xfrm>
              <a:off x="3419872" y="4842221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5A99353-F18B-8840-A44C-33822F5B7E5B}"/>
                </a:ext>
              </a:extLst>
            </p:cNvPr>
            <p:cNvSpPr txBox="1"/>
            <p:nvPr/>
          </p:nvSpPr>
          <p:spPr>
            <a:xfrm>
              <a:off x="3851920" y="4842221"/>
              <a:ext cx="432048" cy="36933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3EA2086E-1C06-5A4A-8AA0-5341CB65D78B}"/>
              </a:ext>
            </a:extLst>
          </p:cNvPr>
          <p:cNvSpPr/>
          <p:nvPr/>
        </p:nvSpPr>
        <p:spPr>
          <a:xfrm>
            <a:off x="3935761" y="4305770"/>
            <a:ext cx="2304256" cy="560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4D5A0E2-EA2C-AA4F-B2AB-893F2B759176}"/>
              </a:ext>
            </a:extLst>
          </p:cNvPr>
          <p:cNvSpPr/>
          <p:nvPr/>
        </p:nvSpPr>
        <p:spPr>
          <a:xfrm>
            <a:off x="3948150" y="4969769"/>
            <a:ext cx="2147851" cy="560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254F6EB-8C36-BE44-B7FB-27873BD798EE}"/>
              </a:ext>
            </a:extLst>
          </p:cNvPr>
          <p:cNvSpPr/>
          <p:nvPr/>
        </p:nvSpPr>
        <p:spPr>
          <a:xfrm>
            <a:off x="6252406" y="4926862"/>
            <a:ext cx="995723" cy="560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B9369E2-A126-8646-B92A-704D762EE9DD}"/>
              </a:ext>
            </a:extLst>
          </p:cNvPr>
          <p:cNvSpPr/>
          <p:nvPr/>
        </p:nvSpPr>
        <p:spPr>
          <a:xfrm>
            <a:off x="4408402" y="3933056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s1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52CF71-0FF3-4940-A04A-D345B2E1F87B}"/>
              </a:ext>
            </a:extLst>
          </p:cNvPr>
          <p:cNvSpPr/>
          <p:nvPr/>
        </p:nvSpPr>
        <p:spPr>
          <a:xfrm>
            <a:off x="6599185" y="5478267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s3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6768A5B-8000-E346-80E6-73E53892803D}"/>
              </a:ext>
            </a:extLst>
          </p:cNvPr>
          <p:cNvSpPr/>
          <p:nvPr/>
        </p:nvSpPr>
        <p:spPr>
          <a:xfrm>
            <a:off x="4799856" y="5480541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s2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5164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18040AB-8FBD-314A-B1B3-DE2343A6DA6D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48F3DBB-40F3-974C-9FAF-1CFBDFC94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296" y="1828138"/>
            <a:ext cx="3024336" cy="115212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  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Arsenal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  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Fan  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63CC75-F481-F448-9C7B-D49A15BB3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2" y="1315973"/>
            <a:ext cx="7886700" cy="20701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AB56CB03-A6DC-A642-914F-E74388D177D8}"/>
              </a:ext>
            </a:extLst>
          </p:cNvPr>
          <p:cNvGrpSpPr/>
          <p:nvPr/>
        </p:nvGrpSpPr>
        <p:grpSpPr>
          <a:xfrm>
            <a:off x="3071664" y="4924156"/>
            <a:ext cx="6336704" cy="369332"/>
            <a:chOff x="1547664" y="5363924"/>
            <a:chExt cx="6336704" cy="36933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F85EFB8-14AD-8540-86C6-ED4DE879A273}"/>
                </a:ext>
              </a:extLst>
            </p:cNvPr>
            <p:cNvSpPr txBox="1"/>
            <p:nvPr/>
          </p:nvSpPr>
          <p:spPr>
            <a:xfrm>
              <a:off x="1547664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T</a:t>
              </a:r>
              <a:endParaRPr kumimoji="1"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02E879B-03F1-7B47-91CC-A2400EEFD768}"/>
                </a:ext>
              </a:extLst>
            </p:cNvPr>
            <p:cNvSpPr txBox="1"/>
            <p:nvPr/>
          </p:nvSpPr>
          <p:spPr>
            <a:xfrm>
              <a:off x="1835696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BF9B224-C818-BA45-AB0C-DA56A202425A}"/>
                </a:ext>
              </a:extLst>
            </p:cNvPr>
            <p:cNvSpPr txBox="1"/>
            <p:nvPr/>
          </p:nvSpPr>
          <p:spPr>
            <a:xfrm>
              <a:off x="2123728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80914BE-F1D5-3042-893A-2DA7AADEB2DD}"/>
                </a:ext>
              </a:extLst>
            </p:cNvPr>
            <p:cNvSpPr txBox="1"/>
            <p:nvPr/>
          </p:nvSpPr>
          <p:spPr>
            <a:xfrm>
              <a:off x="2411760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F8DB354-F1D2-5E4D-9EC3-FA366D4D9E6A}"/>
                </a:ext>
              </a:extLst>
            </p:cNvPr>
            <p:cNvSpPr txBox="1"/>
            <p:nvPr/>
          </p:nvSpPr>
          <p:spPr>
            <a:xfrm>
              <a:off x="2699792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BDA98F5-CD11-894E-9846-70E20D9BFD9A}"/>
                </a:ext>
              </a:extLst>
            </p:cNvPr>
            <p:cNvSpPr txBox="1"/>
            <p:nvPr/>
          </p:nvSpPr>
          <p:spPr>
            <a:xfrm>
              <a:off x="2987824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51CF8D1-1486-D94A-8553-007669F18515}"/>
                </a:ext>
              </a:extLst>
            </p:cNvPr>
            <p:cNvSpPr txBox="1"/>
            <p:nvPr/>
          </p:nvSpPr>
          <p:spPr>
            <a:xfrm>
              <a:off x="3275856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689DFBA-A779-4141-A0DC-C9D5E25D1BF9}"/>
                </a:ext>
              </a:extLst>
            </p:cNvPr>
            <p:cNvSpPr txBox="1"/>
            <p:nvPr/>
          </p:nvSpPr>
          <p:spPr>
            <a:xfrm>
              <a:off x="3563888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6EB0539-B258-134E-9EB8-66E81F7ACE13}"/>
                </a:ext>
              </a:extLst>
            </p:cNvPr>
            <p:cNvSpPr txBox="1"/>
            <p:nvPr/>
          </p:nvSpPr>
          <p:spPr>
            <a:xfrm>
              <a:off x="3851920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89F49EB-78CE-DF4C-B29D-132BD0E66A2A}"/>
                </a:ext>
              </a:extLst>
            </p:cNvPr>
            <p:cNvSpPr txBox="1"/>
            <p:nvPr/>
          </p:nvSpPr>
          <p:spPr>
            <a:xfrm>
              <a:off x="4139952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0ABF949-6D7B-C640-93F5-E2001865B8AB}"/>
                </a:ext>
              </a:extLst>
            </p:cNvPr>
            <p:cNvSpPr txBox="1"/>
            <p:nvPr/>
          </p:nvSpPr>
          <p:spPr>
            <a:xfrm>
              <a:off x="4427984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BEE8BC8-9625-6442-89A6-26AA8F569568}"/>
                </a:ext>
              </a:extLst>
            </p:cNvPr>
            <p:cNvSpPr txBox="1"/>
            <p:nvPr/>
          </p:nvSpPr>
          <p:spPr>
            <a:xfrm>
              <a:off x="4716016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e</a:t>
              </a:r>
              <a:endParaRPr kumimoji="1"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0C39A7C-FD7D-9640-A5FE-EF22F6E46E0D}"/>
                </a:ext>
              </a:extLst>
            </p:cNvPr>
            <p:cNvSpPr txBox="1"/>
            <p:nvPr/>
          </p:nvSpPr>
          <p:spPr>
            <a:xfrm>
              <a:off x="5004048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EC1C9AF-9F3E-ED4B-822D-814F20DBDF4B}"/>
                </a:ext>
              </a:extLst>
            </p:cNvPr>
            <p:cNvSpPr txBox="1"/>
            <p:nvPr/>
          </p:nvSpPr>
          <p:spPr>
            <a:xfrm>
              <a:off x="5292080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C114F25-8302-2E4F-822D-C0CD76DA9F48}"/>
                </a:ext>
              </a:extLst>
            </p:cNvPr>
            <p:cNvSpPr txBox="1"/>
            <p:nvPr/>
          </p:nvSpPr>
          <p:spPr>
            <a:xfrm>
              <a:off x="5580112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A95384F-7507-0D48-B47C-AF3EFFB5764C}"/>
                </a:ext>
              </a:extLst>
            </p:cNvPr>
            <p:cNvSpPr txBox="1"/>
            <p:nvPr/>
          </p:nvSpPr>
          <p:spPr>
            <a:xfrm>
              <a:off x="7020272" y="5363924"/>
              <a:ext cx="43204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7012E0A-EE55-734C-9DA1-C9C79101BD81}"/>
                </a:ext>
              </a:extLst>
            </p:cNvPr>
            <p:cNvSpPr txBox="1"/>
            <p:nvPr/>
          </p:nvSpPr>
          <p:spPr>
            <a:xfrm>
              <a:off x="7452320" y="5363924"/>
              <a:ext cx="43204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E96D84D-20E8-824C-A4CB-1388F9208AC4}"/>
                </a:ext>
              </a:extLst>
            </p:cNvPr>
            <p:cNvSpPr txBox="1"/>
            <p:nvPr/>
          </p:nvSpPr>
          <p:spPr>
            <a:xfrm>
              <a:off x="5868144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847E33B-8630-C848-BA82-8BBC2F4DA99A}"/>
                </a:ext>
              </a:extLst>
            </p:cNvPr>
            <p:cNvSpPr txBox="1"/>
            <p:nvPr/>
          </p:nvSpPr>
          <p:spPr>
            <a:xfrm>
              <a:off x="6156176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F</a:t>
              </a:r>
              <a:endParaRPr kumimoji="1" lang="zh-CN" altLang="en-US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1A03782-AE45-DB43-8322-4551B1F41219}"/>
                </a:ext>
              </a:extLst>
            </p:cNvPr>
            <p:cNvSpPr txBox="1"/>
            <p:nvPr/>
          </p:nvSpPr>
          <p:spPr>
            <a:xfrm>
              <a:off x="6444208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F36A700-43CF-FE40-87DA-E96838860822}"/>
                </a:ext>
              </a:extLst>
            </p:cNvPr>
            <p:cNvSpPr txBox="1"/>
            <p:nvPr/>
          </p:nvSpPr>
          <p:spPr>
            <a:xfrm>
              <a:off x="6732240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640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18040AB-8FBD-314A-B1B3-DE2343A6DA6D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48F3DBB-40F3-974C-9FAF-1CFBDFC94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296" y="1828138"/>
            <a:ext cx="3024336" cy="115212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This  is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  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Arsenal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  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Fan  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63CC75-F481-F448-9C7B-D49A15BB3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2" y="1315973"/>
            <a:ext cx="7886700" cy="20701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AB56CB03-A6DC-A642-914F-E74388D177D8}"/>
              </a:ext>
            </a:extLst>
          </p:cNvPr>
          <p:cNvGrpSpPr/>
          <p:nvPr/>
        </p:nvGrpSpPr>
        <p:grpSpPr>
          <a:xfrm>
            <a:off x="3071664" y="4924156"/>
            <a:ext cx="6336704" cy="369332"/>
            <a:chOff x="1547664" y="5363924"/>
            <a:chExt cx="6336704" cy="369332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F85EFB8-14AD-8540-86C6-ED4DE879A273}"/>
                </a:ext>
              </a:extLst>
            </p:cNvPr>
            <p:cNvSpPr txBox="1"/>
            <p:nvPr/>
          </p:nvSpPr>
          <p:spPr>
            <a:xfrm>
              <a:off x="1547664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T</a:t>
              </a:r>
              <a:endParaRPr kumimoji="1"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02E879B-03F1-7B47-91CC-A2400EEFD768}"/>
                </a:ext>
              </a:extLst>
            </p:cNvPr>
            <p:cNvSpPr txBox="1"/>
            <p:nvPr/>
          </p:nvSpPr>
          <p:spPr>
            <a:xfrm>
              <a:off x="1835696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BF9B224-C818-BA45-AB0C-DA56A202425A}"/>
                </a:ext>
              </a:extLst>
            </p:cNvPr>
            <p:cNvSpPr txBox="1"/>
            <p:nvPr/>
          </p:nvSpPr>
          <p:spPr>
            <a:xfrm>
              <a:off x="2123728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80914BE-F1D5-3042-893A-2DA7AADEB2DD}"/>
                </a:ext>
              </a:extLst>
            </p:cNvPr>
            <p:cNvSpPr txBox="1"/>
            <p:nvPr/>
          </p:nvSpPr>
          <p:spPr>
            <a:xfrm>
              <a:off x="2411760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F8DB354-F1D2-5E4D-9EC3-FA366D4D9E6A}"/>
                </a:ext>
              </a:extLst>
            </p:cNvPr>
            <p:cNvSpPr txBox="1"/>
            <p:nvPr/>
          </p:nvSpPr>
          <p:spPr>
            <a:xfrm>
              <a:off x="2699792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BDA98F5-CD11-894E-9846-70E20D9BFD9A}"/>
                </a:ext>
              </a:extLst>
            </p:cNvPr>
            <p:cNvSpPr txBox="1"/>
            <p:nvPr/>
          </p:nvSpPr>
          <p:spPr>
            <a:xfrm>
              <a:off x="2987824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/>
                <a:t>i</a:t>
              </a:r>
              <a:endParaRPr kumimoji="1"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51CF8D1-1486-D94A-8553-007669F18515}"/>
                </a:ext>
              </a:extLst>
            </p:cNvPr>
            <p:cNvSpPr txBox="1"/>
            <p:nvPr/>
          </p:nvSpPr>
          <p:spPr>
            <a:xfrm>
              <a:off x="3275856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689DFBA-A779-4141-A0DC-C9D5E25D1BF9}"/>
                </a:ext>
              </a:extLst>
            </p:cNvPr>
            <p:cNvSpPr txBox="1"/>
            <p:nvPr/>
          </p:nvSpPr>
          <p:spPr>
            <a:xfrm>
              <a:off x="3563888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6EB0539-B258-134E-9EB8-66E81F7ACE13}"/>
                </a:ext>
              </a:extLst>
            </p:cNvPr>
            <p:cNvSpPr txBox="1"/>
            <p:nvPr/>
          </p:nvSpPr>
          <p:spPr>
            <a:xfrm>
              <a:off x="3851920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89F49EB-78CE-DF4C-B29D-132BD0E66A2A}"/>
                </a:ext>
              </a:extLst>
            </p:cNvPr>
            <p:cNvSpPr txBox="1"/>
            <p:nvPr/>
          </p:nvSpPr>
          <p:spPr>
            <a:xfrm>
              <a:off x="4139952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r</a:t>
              </a:r>
              <a:endParaRPr kumimoji="1"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0ABF949-6D7B-C640-93F5-E2001865B8AB}"/>
                </a:ext>
              </a:extLst>
            </p:cNvPr>
            <p:cNvSpPr txBox="1"/>
            <p:nvPr/>
          </p:nvSpPr>
          <p:spPr>
            <a:xfrm>
              <a:off x="4427984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s</a:t>
              </a:r>
              <a:endParaRPr kumimoji="1" lang="zh-CN" altLang="en-US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BEE8BC8-9625-6442-89A6-26AA8F569568}"/>
                </a:ext>
              </a:extLst>
            </p:cNvPr>
            <p:cNvSpPr txBox="1"/>
            <p:nvPr/>
          </p:nvSpPr>
          <p:spPr>
            <a:xfrm>
              <a:off x="4716016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e</a:t>
              </a:r>
              <a:endParaRPr kumimoji="1"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0C39A7C-FD7D-9640-A5FE-EF22F6E46E0D}"/>
                </a:ext>
              </a:extLst>
            </p:cNvPr>
            <p:cNvSpPr txBox="1"/>
            <p:nvPr/>
          </p:nvSpPr>
          <p:spPr>
            <a:xfrm>
              <a:off x="5004048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EC1C9AF-9F3E-ED4B-822D-814F20DBDF4B}"/>
                </a:ext>
              </a:extLst>
            </p:cNvPr>
            <p:cNvSpPr txBox="1"/>
            <p:nvPr/>
          </p:nvSpPr>
          <p:spPr>
            <a:xfrm>
              <a:off x="5292080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C114F25-8302-2E4F-822D-C0CD76DA9F48}"/>
                </a:ext>
              </a:extLst>
            </p:cNvPr>
            <p:cNvSpPr txBox="1"/>
            <p:nvPr/>
          </p:nvSpPr>
          <p:spPr>
            <a:xfrm>
              <a:off x="5580112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l</a:t>
              </a:r>
              <a:endParaRPr kumimoji="1"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A95384F-7507-0D48-B47C-AF3EFFB5764C}"/>
                </a:ext>
              </a:extLst>
            </p:cNvPr>
            <p:cNvSpPr txBox="1"/>
            <p:nvPr/>
          </p:nvSpPr>
          <p:spPr>
            <a:xfrm>
              <a:off x="7020272" y="5363924"/>
              <a:ext cx="43204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\r</a:t>
              </a:r>
              <a:endParaRPr kumimoji="1"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7012E0A-EE55-734C-9DA1-C9C79101BD81}"/>
                </a:ext>
              </a:extLst>
            </p:cNvPr>
            <p:cNvSpPr txBox="1"/>
            <p:nvPr/>
          </p:nvSpPr>
          <p:spPr>
            <a:xfrm>
              <a:off x="7452320" y="5363924"/>
              <a:ext cx="432048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\n</a:t>
              </a:r>
              <a:endParaRPr kumimoji="1"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E96D84D-20E8-824C-A4CB-1388F9208AC4}"/>
                </a:ext>
              </a:extLst>
            </p:cNvPr>
            <p:cNvSpPr txBox="1"/>
            <p:nvPr/>
          </p:nvSpPr>
          <p:spPr>
            <a:xfrm>
              <a:off x="5868144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847E33B-8630-C848-BA82-8BBC2F4DA99A}"/>
                </a:ext>
              </a:extLst>
            </p:cNvPr>
            <p:cNvSpPr txBox="1"/>
            <p:nvPr/>
          </p:nvSpPr>
          <p:spPr>
            <a:xfrm>
              <a:off x="6156176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F</a:t>
              </a:r>
              <a:endParaRPr kumimoji="1" lang="zh-CN" altLang="en-US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1A03782-AE45-DB43-8322-4551B1F41219}"/>
                </a:ext>
              </a:extLst>
            </p:cNvPr>
            <p:cNvSpPr txBox="1"/>
            <p:nvPr/>
          </p:nvSpPr>
          <p:spPr>
            <a:xfrm>
              <a:off x="6444208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F36A700-43CF-FE40-87DA-E96838860822}"/>
                </a:ext>
              </a:extLst>
            </p:cNvPr>
            <p:cNvSpPr txBox="1"/>
            <p:nvPr/>
          </p:nvSpPr>
          <p:spPr>
            <a:xfrm>
              <a:off x="6732240" y="5363924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</p:grpSp>
      <p:sp>
        <p:nvSpPr>
          <p:cNvPr id="61" name="椭圆 60">
            <a:extLst>
              <a:ext uri="{FF2B5EF4-FFF2-40B4-BE49-F238E27FC236}">
                <a16:creationId xmlns:a16="http://schemas.microsoft.com/office/drawing/2014/main" id="{BAC2195F-9241-7A41-8D04-6E8BDF2F48C1}"/>
              </a:ext>
            </a:extLst>
          </p:cNvPr>
          <p:cNvSpPr/>
          <p:nvPr/>
        </p:nvSpPr>
        <p:spPr>
          <a:xfrm>
            <a:off x="3130855" y="4828754"/>
            <a:ext cx="995723" cy="560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0D201B26-591C-2849-ACD7-2366E69728B4}"/>
              </a:ext>
            </a:extLst>
          </p:cNvPr>
          <p:cNvSpPr/>
          <p:nvPr/>
        </p:nvSpPr>
        <p:spPr>
          <a:xfrm>
            <a:off x="4439817" y="4828754"/>
            <a:ext cx="603899" cy="560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9B63C269-8A8A-5746-BF96-F3FB52BA3BC4}"/>
              </a:ext>
            </a:extLst>
          </p:cNvPr>
          <p:cNvSpPr/>
          <p:nvPr/>
        </p:nvSpPr>
        <p:spPr>
          <a:xfrm>
            <a:off x="5060686" y="4828754"/>
            <a:ext cx="3483586" cy="560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9EFD382-BAB0-7B46-9E1D-48620998ED57}"/>
              </a:ext>
            </a:extLst>
          </p:cNvPr>
          <p:cNvSpPr/>
          <p:nvPr/>
        </p:nvSpPr>
        <p:spPr>
          <a:xfrm>
            <a:off x="3432988" y="4437112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s1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43CB12D-F2AE-C746-BACE-E08815BB4568}"/>
              </a:ext>
            </a:extLst>
          </p:cNvPr>
          <p:cNvSpPr/>
          <p:nvPr/>
        </p:nvSpPr>
        <p:spPr>
          <a:xfrm>
            <a:off x="4546038" y="4437112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s2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BA86E6C-224A-D443-96D0-9C7819F3A9D0}"/>
              </a:ext>
            </a:extLst>
          </p:cNvPr>
          <p:cNvSpPr/>
          <p:nvPr/>
        </p:nvSpPr>
        <p:spPr>
          <a:xfrm>
            <a:off x="7058783" y="4440027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s3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4D63F8B-3849-ED46-8113-EF7B060D5554}"/>
              </a:ext>
            </a:extLst>
          </p:cNvPr>
          <p:cNvSpPr txBox="1"/>
          <p:nvPr/>
        </p:nvSpPr>
        <p:spPr>
          <a:xfrm>
            <a:off x="5663952" y="565352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s3=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空格</a:t>
            </a:r>
            <a:r>
              <a:rPr kumimoji="1" lang="en-US" altLang="zh-CN" dirty="0"/>
              <a:t>”+Arsenal+“</a:t>
            </a:r>
            <a:r>
              <a:rPr kumimoji="1" lang="zh-CN" altLang="en-US" dirty="0"/>
              <a:t>空格</a:t>
            </a:r>
            <a:r>
              <a:rPr kumimoji="1" lang="en-US" altLang="zh-CN" dirty="0"/>
              <a:t>”+Fan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8322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554076" y="2347350"/>
            <a:ext cx="2598313" cy="97728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我们在上课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6FADE-BC34-C04D-8CE7-6DEA638D43D8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A59E07-E007-8C4A-B579-03D70BFE0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68760"/>
            <a:ext cx="6134100" cy="4673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011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554076" y="2347350"/>
            <a:ext cx="2598313" cy="97728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我们在上课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6FADE-BC34-C04D-8CE7-6DEA638D43D8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A59E07-E007-8C4A-B579-03D70BFE0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68760"/>
            <a:ext cx="6134100" cy="4673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56E0FDC-4AEB-3C4D-A413-0B8C59E220FE}"/>
              </a:ext>
            </a:extLst>
          </p:cNvPr>
          <p:cNvGrpSpPr/>
          <p:nvPr/>
        </p:nvGrpSpPr>
        <p:grpSpPr>
          <a:xfrm>
            <a:off x="7672147" y="3933056"/>
            <a:ext cx="1448493" cy="369332"/>
            <a:chOff x="3051499" y="4797152"/>
            <a:chExt cx="1448493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53A0B6-246C-BF43-B047-46AD8B86700E}"/>
                </a:ext>
              </a:extLst>
            </p:cNvPr>
            <p:cNvSpPr txBox="1"/>
            <p:nvPr/>
          </p:nvSpPr>
          <p:spPr>
            <a:xfrm>
              <a:off x="3051499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1C87A1-7042-6E45-BE94-5843CBB00162}"/>
                </a:ext>
              </a:extLst>
            </p:cNvPr>
            <p:cNvSpPr txBox="1"/>
            <p:nvPr/>
          </p:nvSpPr>
          <p:spPr>
            <a:xfrm>
              <a:off x="3339531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们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8D99B72-2F00-8C42-AE26-120006EF6F23}"/>
                </a:ext>
              </a:extLst>
            </p:cNvPr>
            <p:cNvSpPr txBox="1"/>
            <p:nvPr/>
          </p:nvSpPr>
          <p:spPr>
            <a:xfrm>
              <a:off x="3627563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在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9D4E6AF-96E7-AB42-AB6F-E5FE580DB236}"/>
                </a:ext>
              </a:extLst>
            </p:cNvPr>
            <p:cNvSpPr txBox="1"/>
            <p:nvPr/>
          </p:nvSpPr>
          <p:spPr>
            <a:xfrm>
              <a:off x="3915595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上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41D9D0-4F4E-534E-B770-F6F20D12D75A}"/>
                </a:ext>
              </a:extLst>
            </p:cNvPr>
            <p:cNvSpPr txBox="1"/>
            <p:nvPr/>
          </p:nvSpPr>
          <p:spPr>
            <a:xfrm>
              <a:off x="4211960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课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1EB1A55-995C-2A43-A4D9-A4E450E57ADA}"/>
              </a:ext>
            </a:extLst>
          </p:cNvPr>
          <p:cNvSpPr txBox="1"/>
          <p:nvPr/>
        </p:nvSpPr>
        <p:spPr>
          <a:xfrm>
            <a:off x="9120336" y="3933056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\r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730E3B-CD02-FF4D-952C-84FDC71CE20E}"/>
              </a:ext>
            </a:extLst>
          </p:cNvPr>
          <p:cNvSpPr txBox="1"/>
          <p:nvPr/>
        </p:nvSpPr>
        <p:spPr>
          <a:xfrm>
            <a:off x="9552384" y="3933056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\n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DB8E9B-FF3E-D445-8C95-F286C67B4261}"/>
              </a:ext>
            </a:extLst>
          </p:cNvPr>
          <p:cNvSpPr txBox="1"/>
          <p:nvPr/>
        </p:nvSpPr>
        <p:spPr>
          <a:xfrm>
            <a:off x="7763737" y="4469667"/>
            <a:ext cx="258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我们在上课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50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554076" y="2347350"/>
            <a:ext cx="2598313" cy="97728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我们在上课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6FADE-BC34-C04D-8CE7-6DEA638D43D8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A59E07-E007-8C4A-B579-03D70BFE0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68760"/>
            <a:ext cx="6134100" cy="4673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56E0FDC-4AEB-3C4D-A413-0B8C59E220FE}"/>
              </a:ext>
            </a:extLst>
          </p:cNvPr>
          <p:cNvGrpSpPr/>
          <p:nvPr/>
        </p:nvGrpSpPr>
        <p:grpSpPr>
          <a:xfrm>
            <a:off x="7672147" y="3933056"/>
            <a:ext cx="1448493" cy="369332"/>
            <a:chOff x="3051499" y="4797152"/>
            <a:chExt cx="1448493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53A0B6-246C-BF43-B047-46AD8B86700E}"/>
                </a:ext>
              </a:extLst>
            </p:cNvPr>
            <p:cNvSpPr txBox="1"/>
            <p:nvPr/>
          </p:nvSpPr>
          <p:spPr>
            <a:xfrm>
              <a:off x="3051499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1C87A1-7042-6E45-BE94-5843CBB00162}"/>
                </a:ext>
              </a:extLst>
            </p:cNvPr>
            <p:cNvSpPr txBox="1"/>
            <p:nvPr/>
          </p:nvSpPr>
          <p:spPr>
            <a:xfrm>
              <a:off x="3339531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们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8D99B72-2F00-8C42-AE26-120006EF6F23}"/>
                </a:ext>
              </a:extLst>
            </p:cNvPr>
            <p:cNvSpPr txBox="1"/>
            <p:nvPr/>
          </p:nvSpPr>
          <p:spPr>
            <a:xfrm>
              <a:off x="3627563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在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9D4E6AF-96E7-AB42-AB6F-E5FE580DB236}"/>
                </a:ext>
              </a:extLst>
            </p:cNvPr>
            <p:cNvSpPr txBox="1"/>
            <p:nvPr/>
          </p:nvSpPr>
          <p:spPr>
            <a:xfrm>
              <a:off x="3915595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上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41D9D0-4F4E-534E-B770-F6F20D12D75A}"/>
                </a:ext>
              </a:extLst>
            </p:cNvPr>
            <p:cNvSpPr txBox="1"/>
            <p:nvPr/>
          </p:nvSpPr>
          <p:spPr>
            <a:xfrm>
              <a:off x="4211960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课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1EB1A55-995C-2A43-A4D9-A4E450E57ADA}"/>
              </a:ext>
            </a:extLst>
          </p:cNvPr>
          <p:cNvSpPr txBox="1"/>
          <p:nvPr/>
        </p:nvSpPr>
        <p:spPr>
          <a:xfrm>
            <a:off x="9120336" y="3933056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\r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730E3B-CD02-FF4D-952C-84FDC71CE20E}"/>
              </a:ext>
            </a:extLst>
          </p:cNvPr>
          <p:cNvSpPr txBox="1"/>
          <p:nvPr/>
        </p:nvSpPr>
        <p:spPr>
          <a:xfrm>
            <a:off x="9552384" y="3933056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\n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DB8E9B-FF3E-D445-8C95-F286C67B4261}"/>
              </a:ext>
            </a:extLst>
          </p:cNvPr>
          <p:cNvSpPr txBox="1"/>
          <p:nvPr/>
        </p:nvSpPr>
        <p:spPr>
          <a:xfrm>
            <a:off x="7763737" y="4469667"/>
            <a:ext cx="258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我们在上课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8417CA-5767-864A-86F3-E956A7B5A28E}"/>
              </a:ext>
            </a:extLst>
          </p:cNvPr>
          <p:cNvSpPr txBox="1"/>
          <p:nvPr/>
        </p:nvSpPr>
        <p:spPr>
          <a:xfrm>
            <a:off x="8366886" y="5726864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\r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E3A66B-DEA9-1D43-A440-12DDC884F168}"/>
              </a:ext>
            </a:extLst>
          </p:cNvPr>
          <p:cNvSpPr txBox="1"/>
          <p:nvPr/>
        </p:nvSpPr>
        <p:spPr>
          <a:xfrm>
            <a:off x="8798934" y="5726864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\n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10FDB9E-916F-0543-9E6F-5091CBA36C61}"/>
              </a:ext>
            </a:extLst>
          </p:cNvPr>
          <p:cNvSpPr/>
          <p:nvPr/>
        </p:nvSpPr>
        <p:spPr>
          <a:xfrm>
            <a:off x="7960179" y="4935047"/>
            <a:ext cx="1677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input.nextLine</a:t>
            </a:r>
            <a:r>
              <a:rPr lang="en-US" altLang="zh-CN" dirty="0">
                <a:solidFill>
                  <a:srgbClr val="C00000"/>
                </a:solidFill>
              </a:rPr>
              <a:t>()</a:t>
            </a:r>
            <a:endParaRPr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DD73E09-F4FD-4A4B-8F37-2474851814F5}"/>
              </a:ext>
            </a:extLst>
          </p:cNvPr>
          <p:cNvCxnSpPr>
            <a:stCxn id="19" idx="2"/>
          </p:cNvCxnSpPr>
          <p:nvPr/>
        </p:nvCxnSpPr>
        <p:spPr>
          <a:xfrm flipH="1">
            <a:off x="8798934" y="5304380"/>
            <a:ext cx="1" cy="359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8A13CF8-2597-C147-9162-67946B3F7D72}"/>
              </a:ext>
            </a:extLst>
          </p:cNvPr>
          <p:cNvCxnSpPr>
            <a:stCxn id="19" idx="3"/>
          </p:cNvCxnSpPr>
          <p:nvPr/>
        </p:nvCxnSpPr>
        <p:spPr>
          <a:xfrm>
            <a:off x="9637690" y="5119713"/>
            <a:ext cx="4223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454A531-B93A-B64A-A807-E0F433F94759}"/>
              </a:ext>
            </a:extLst>
          </p:cNvPr>
          <p:cNvCxnSpPr/>
          <p:nvPr/>
        </p:nvCxnSpPr>
        <p:spPr>
          <a:xfrm>
            <a:off x="10060054" y="5119714"/>
            <a:ext cx="0" cy="111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D8103CF-7962-6E45-9725-AF38567984A8}"/>
              </a:ext>
            </a:extLst>
          </p:cNvPr>
          <p:cNvSpPr txBox="1"/>
          <p:nvPr/>
        </p:nvSpPr>
        <p:spPr>
          <a:xfrm>
            <a:off x="9768408" y="6228020"/>
            <a:ext cx="258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s2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1394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554076" y="2347350"/>
            <a:ext cx="2598313" cy="97728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我们在上课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6FADE-BC34-C04D-8CE7-6DEA638D43D8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A59E07-E007-8C4A-B579-03D70BFE0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68760"/>
            <a:ext cx="6134100" cy="4673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56E0FDC-4AEB-3C4D-A413-0B8C59E220FE}"/>
              </a:ext>
            </a:extLst>
          </p:cNvPr>
          <p:cNvGrpSpPr/>
          <p:nvPr/>
        </p:nvGrpSpPr>
        <p:grpSpPr>
          <a:xfrm>
            <a:off x="7672147" y="3933056"/>
            <a:ext cx="1448493" cy="369332"/>
            <a:chOff x="3051499" y="4797152"/>
            <a:chExt cx="1448493" cy="3693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53A0B6-246C-BF43-B047-46AD8B86700E}"/>
                </a:ext>
              </a:extLst>
            </p:cNvPr>
            <p:cNvSpPr txBox="1"/>
            <p:nvPr/>
          </p:nvSpPr>
          <p:spPr>
            <a:xfrm>
              <a:off x="3051499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我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1C87A1-7042-6E45-BE94-5843CBB00162}"/>
                </a:ext>
              </a:extLst>
            </p:cNvPr>
            <p:cNvSpPr txBox="1"/>
            <p:nvPr/>
          </p:nvSpPr>
          <p:spPr>
            <a:xfrm>
              <a:off x="3339531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们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8D99B72-2F00-8C42-AE26-120006EF6F23}"/>
                </a:ext>
              </a:extLst>
            </p:cNvPr>
            <p:cNvSpPr txBox="1"/>
            <p:nvPr/>
          </p:nvSpPr>
          <p:spPr>
            <a:xfrm>
              <a:off x="3627563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在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9D4E6AF-96E7-AB42-AB6F-E5FE580DB236}"/>
                </a:ext>
              </a:extLst>
            </p:cNvPr>
            <p:cNvSpPr txBox="1"/>
            <p:nvPr/>
          </p:nvSpPr>
          <p:spPr>
            <a:xfrm>
              <a:off x="3915595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上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41D9D0-4F4E-534E-B770-F6F20D12D75A}"/>
                </a:ext>
              </a:extLst>
            </p:cNvPr>
            <p:cNvSpPr txBox="1"/>
            <p:nvPr/>
          </p:nvSpPr>
          <p:spPr>
            <a:xfrm>
              <a:off x="4211960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课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1EB1A55-995C-2A43-A4D9-A4E450E57ADA}"/>
              </a:ext>
            </a:extLst>
          </p:cNvPr>
          <p:cNvSpPr txBox="1"/>
          <p:nvPr/>
        </p:nvSpPr>
        <p:spPr>
          <a:xfrm>
            <a:off x="9120336" y="3933056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\r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730E3B-CD02-FF4D-952C-84FDC71CE20E}"/>
              </a:ext>
            </a:extLst>
          </p:cNvPr>
          <p:cNvSpPr txBox="1"/>
          <p:nvPr/>
        </p:nvSpPr>
        <p:spPr>
          <a:xfrm>
            <a:off x="9552384" y="3933056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\n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DB8E9B-FF3E-D445-8C95-F286C67B4261}"/>
              </a:ext>
            </a:extLst>
          </p:cNvPr>
          <p:cNvSpPr txBox="1"/>
          <p:nvPr/>
        </p:nvSpPr>
        <p:spPr>
          <a:xfrm>
            <a:off x="7763737" y="4469667"/>
            <a:ext cx="258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s1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我们在上课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8417CA-5767-864A-86F3-E956A7B5A28E}"/>
              </a:ext>
            </a:extLst>
          </p:cNvPr>
          <p:cNvSpPr txBox="1"/>
          <p:nvPr/>
        </p:nvSpPr>
        <p:spPr>
          <a:xfrm>
            <a:off x="8366886" y="5726864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\r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E3A66B-DEA9-1D43-A440-12DDC884F168}"/>
              </a:ext>
            </a:extLst>
          </p:cNvPr>
          <p:cNvSpPr txBox="1"/>
          <p:nvPr/>
        </p:nvSpPr>
        <p:spPr>
          <a:xfrm>
            <a:off x="8798934" y="5726864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\n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10FDB9E-916F-0543-9E6F-5091CBA36C61}"/>
              </a:ext>
            </a:extLst>
          </p:cNvPr>
          <p:cNvSpPr/>
          <p:nvPr/>
        </p:nvSpPr>
        <p:spPr>
          <a:xfrm>
            <a:off x="7960179" y="4935047"/>
            <a:ext cx="1677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input.nextLine</a:t>
            </a:r>
            <a:r>
              <a:rPr lang="en-US" altLang="zh-CN" dirty="0">
                <a:solidFill>
                  <a:srgbClr val="C00000"/>
                </a:solidFill>
              </a:rPr>
              <a:t>()</a:t>
            </a:r>
            <a:endParaRPr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DD73E09-F4FD-4A4B-8F37-2474851814F5}"/>
              </a:ext>
            </a:extLst>
          </p:cNvPr>
          <p:cNvCxnSpPr>
            <a:stCxn id="19" idx="2"/>
          </p:cNvCxnSpPr>
          <p:nvPr/>
        </p:nvCxnSpPr>
        <p:spPr>
          <a:xfrm flipH="1">
            <a:off x="8798934" y="5304380"/>
            <a:ext cx="1" cy="359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98A13CF8-2597-C147-9162-67946B3F7D72}"/>
              </a:ext>
            </a:extLst>
          </p:cNvPr>
          <p:cNvCxnSpPr>
            <a:stCxn id="19" idx="3"/>
          </p:cNvCxnSpPr>
          <p:nvPr/>
        </p:nvCxnSpPr>
        <p:spPr>
          <a:xfrm>
            <a:off x="9637690" y="5119713"/>
            <a:ext cx="4223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454A531-B93A-B64A-A807-E0F433F94759}"/>
              </a:ext>
            </a:extLst>
          </p:cNvPr>
          <p:cNvCxnSpPr/>
          <p:nvPr/>
        </p:nvCxnSpPr>
        <p:spPr>
          <a:xfrm>
            <a:off x="10060054" y="5119714"/>
            <a:ext cx="0" cy="111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D8103CF-7962-6E45-9725-AF38567984A8}"/>
              </a:ext>
            </a:extLst>
          </p:cNvPr>
          <p:cNvSpPr txBox="1"/>
          <p:nvPr/>
        </p:nvSpPr>
        <p:spPr>
          <a:xfrm>
            <a:off x="9768408" y="6228020"/>
            <a:ext cx="258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s2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“”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1313CB-6B41-5743-AC47-0DBD41538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36" y="3677568"/>
            <a:ext cx="4515691" cy="2919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2553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CD66A19B-4AE7-B84C-8377-0A99131E0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076" y="2347350"/>
            <a:ext cx="2718389" cy="97728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我们在上课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  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我们在上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JAVA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课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  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A171070-CC98-164D-BF74-3265BC72EBCC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B948C8-BB87-9F43-B78E-B902C12B4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196752"/>
            <a:ext cx="6350000" cy="486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8FEB6CD-AE3D-CE40-93AB-47CFC547FE64}"/>
              </a:ext>
            </a:extLst>
          </p:cNvPr>
          <p:cNvSpPr/>
          <p:nvPr/>
        </p:nvSpPr>
        <p:spPr>
          <a:xfrm>
            <a:off x="1271464" y="3717032"/>
            <a:ext cx="2664296" cy="3762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7265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BB948C8-BB87-9F43-B78E-B902C12B4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196752"/>
            <a:ext cx="6350000" cy="486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874D48E-3850-FF4E-88DC-6B23CA98BDE5}"/>
              </a:ext>
            </a:extLst>
          </p:cNvPr>
          <p:cNvSpPr/>
          <p:nvPr/>
        </p:nvSpPr>
        <p:spPr>
          <a:xfrm>
            <a:off x="4007768" y="4867378"/>
            <a:ext cx="7704856" cy="1809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CD66A19B-4AE7-B84C-8377-0A99131E0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076" y="2347350"/>
            <a:ext cx="2718389" cy="97728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我们在上课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  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我们在上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JAVA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课</a:t>
            </a:r>
            <a:r>
              <a:rPr lang="en-US" altLang="zh-CN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	</a:t>
            </a:r>
            <a:r>
              <a:rPr lang="zh-CN" altLang="en-US" sz="2000" b="1" dirty="0">
                <a:solidFill>
                  <a:srgbClr val="002060"/>
                </a:solidFill>
                <a:latin typeface="+mj-lt"/>
                <a:ea typeface="微软雅黑" pitchFamily="34" charset="-122"/>
              </a:rPr>
              <a:t>  回车</a:t>
            </a:r>
            <a:endParaRPr lang="en-US" altLang="zh-CN" sz="2000" b="1" dirty="0">
              <a:solidFill>
                <a:srgbClr val="002060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A171070-CC98-164D-BF74-3265BC72EBCC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字符串读取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FEB6CD-AE3D-CE40-93AB-47CFC547FE64}"/>
              </a:ext>
            </a:extLst>
          </p:cNvPr>
          <p:cNvSpPr/>
          <p:nvPr/>
        </p:nvSpPr>
        <p:spPr>
          <a:xfrm>
            <a:off x="1271464" y="3717032"/>
            <a:ext cx="2664296" cy="3762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07EF18A-9A32-7745-A4A3-1BE008AE0643}"/>
              </a:ext>
            </a:extLst>
          </p:cNvPr>
          <p:cNvGrpSpPr/>
          <p:nvPr/>
        </p:nvGrpSpPr>
        <p:grpSpPr>
          <a:xfrm>
            <a:off x="4362128" y="5028028"/>
            <a:ext cx="1448493" cy="369332"/>
            <a:chOff x="3051499" y="4797152"/>
            <a:chExt cx="1448493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956713B-0C36-C242-B7D4-2176F6EB22BD}"/>
                </a:ext>
              </a:extLst>
            </p:cNvPr>
            <p:cNvSpPr txBox="1"/>
            <p:nvPr/>
          </p:nvSpPr>
          <p:spPr>
            <a:xfrm>
              <a:off x="3051499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我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155BABC-F9B7-1643-87BB-FC41A7FFFA53}"/>
                </a:ext>
              </a:extLst>
            </p:cNvPr>
            <p:cNvSpPr txBox="1"/>
            <p:nvPr/>
          </p:nvSpPr>
          <p:spPr>
            <a:xfrm>
              <a:off x="3339531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们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5821AF4-2E85-8742-823E-8E21464863E2}"/>
                </a:ext>
              </a:extLst>
            </p:cNvPr>
            <p:cNvSpPr txBox="1"/>
            <p:nvPr/>
          </p:nvSpPr>
          <p:spPr>
            <a:xfrm>
              <a:off x="3627563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在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76418DD-9ED3-5949-8F0E-B30AC93A405D}"/>
                </a:ext>
              </a:extLst>
            </p:cNvPr>
            <p:cNvSpPr txBox="1"/>
            <p:nvPr/>
          </p:nvSpPr>
          <p:spPr>
            <a:xfrm>
              <a:off x="3915595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上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0EA2B59-7DB8-5F4A-B4FF-DEF7E068B55C}"/>
                </a:ext>
              </a:extLst>
            </p:cNvPr>
            <p:cNvSpPr txBox="1"/>
            <p:nvPr/>
          </p:nvSpPr>
          <p:spPr>
            <a:xfrm>
              <a:off x="4211960" y="4797152"/>
              <a:ext cx="288032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课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98824D7B-94D7-FA41-8372-5599ADF90C65}"/>
              </a:ext>
            </a:extLst>
          </p:cNvPr>
          <p:cNvSpPr txBox="1"/>
          <p:nvPr/>
        </p:nvSpPr>
        <p:spPr>
          <a:xfrm>
            <a:off x="5810317" y="5028028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\r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66E92D-6A28-1A46-B9EF-3B8900A74D93}"/>
              </a:ext>
            </a:extLst>
          </p:cNvPr>
          <p:cNvSpPr txBox="1"/>
          <p:nvPr/>
        </p:nvSpPr>
        <p:spPr>
          <a:xfrm>
            <a:off x="6242365" y="5028028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\n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9F06011-D383-2D41-B0E9-1C46AF3EFF4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674413" y="5212694"/>
            <a:ext cx="2008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3A44B1E-FD4E-964F-A0CE-F4966B510F09}"/>
              </a:ext>
            </a:extLst>
          </p:cNvPr>
          <p:cNvSpPr/>
          <p:nvPr/>
        </p:nvSpPr>
        <p:spPr>
          <a:xfrm>
            <a:off x="6830497" y="4867378"/>
            <a:ext cx="1780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s1 = </a:t>
            </a:r>
            <a:r>
              <a:rPr lang="en-US" altLang="zh-CN" dirty="0" err="1">
                <a:solidFill>
                  <a:srgbClr val="C00000"/>
                </a:solidFill>
              </a:rPr>
              <a:t>input.next</a:t>
            </a:r>
            <a:r>
              <a:rPr lang="en-US" altLang="zh-CN" dirty="0">
                <a:solidFill>
                  <a:srgbClr val="C00000"/>
                </a:solidFill>
              </a:rPr>
              <a:t>();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1ED2E2A-DA54-6F40-BC68-4723E99A7E6B}"/>
              </a:ext>
            </a:extLst>
          </p:cNvPr>
          <p:cNvSpPr txBox="1"/>
          <p:nvPr/>
        </p:nvSpPr>
        <p:spPr>
          <a:xfrm>
            <a:off x="8728130" y="5028028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\r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40075B7-3805-3C4F-8369-4D5A6F993931}"/>
              </a:ext>
            </a:extLst>
          </p:cNvPr>
          <p:cNvSpPr txBox="1"/>
          <p:nvPr/>
        </p:nvSpPr>
        <p:spPr>
          <a:xfrm>
            <a:off x="9160178" y="5028028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\n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EC366E1-7084-3C47-AD3D-4432441C4FF0}"/>
              </a:ext>
            </a:extLst>
          </p:cNvPr>
          <p:cNvSpPr txBox="1"/>
          <p:nvPr/>
        </p:nvSpPr>
        <p:spPr>
          <a:xfrm>
            <a:off x="6773083" y="5238729"/>
            <a:ext cx="20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s1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=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“</a:t>
            </a:r>
            <a:r>
              <a:rPr kumimoji="1" lang="zh-CN" altLang="en-US" dirty="0">
                <a:solidFill>
                  <a:srgbClr val="0070C0"/>
                </a:solidFill>
              </a:rPr>
              <a:t>我们在上课</a:t>
            </a:r>
            <a:r>
              <a:rPr kumimoji="1" lang="en-US" altLang="zh-CN" dirty="0">
                <a:solidFill>
                  <a:srgbClr val="0070C0"/>
                </a:solidFill>
              </a:rPr>
              <a:t>”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DEA2C00-CAC8-5A40-ADD1-5E6831D4C11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592226" y="5212694"/>
            <a:ext cx="16743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1834D6D-6FF3-B64D-AC4C-F8C83C1506FA}"/>
              </a:ext>
            </a:extLst>
          </p:cNvPr>
          <p:cNvSpPr/>
          <p:nvPr/>
        </p:nvSpPr>
        <p:spPr>
          <a:xfrm>
            <a:off x="9559380" y="4843362"/>
            <a:ext cx="174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input.nextLine</a:t>
            </a:r>
            <a:r>
              <a:rPr lang="en-US" altLang="zh-CN" dirty="0">
                <a:solidFill>
                  <a:srgbClr val="C00000"/>
                </a:solidFill>
              </a:rPr>
              <a:t>();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CF1821-E3E3-154B-A522-3F7761095CE5}"/>
              </a:ext>
            </a:extLst>
          </p:cNvPr>
          <p:cNvSpPr txBox="1"/>
          <p:nvPr/>
        </p:nvSpPr>
        <p:spPr>
          <a:xfrm>
            <a:off x="11308237" y="5014721"/>
            <a:ext cx="254690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4CF468F-5E53-0E4B-8AF4-D3E74195C509}"/>
              </a:ext>
            </a:extLst>
          </p:cNvPr>
          <p:cNvSpPr txBox="1"/>
          <p:nvPr/>
        </p:nvSpPr>
        <p:spPr>
          <a:xfrm>
            <a:off x="7672583" y="6112393"/>
            <a:ext cx="288032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我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6BF083-ED22-0D40-98FA-10EFF34E7D3C}"/>
              </a:ext>
            </a:extLst>
          </p:cNvPr>
          <p:cNvSpPr txBox="1"/>
          <p:nvPr/>
        </p:nvSpPr>
        <p:spPr>
          <a:xfrm>
            <a:off x="7960615" y="6112393"/>
            <a:ext cx="288032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们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A0CFFAC-4166-054C-A61F-99A68F89AC9E}"/>
              </a:ext>
            </a:extLst>
          </p:cNvPr>
          <p:cNvSpPr txBox="1"/>
          <p:nvPr/>
        </p:nvSpPr>
        <p:spPr>
          <a:xfrm>
            <a:off x="8248647" y="6112393"/>
            <a:ext cx="288032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CD3407A-6552-FF4F-B27F-EB562D021F69}"/>
              </a:ext>
            </a:extLst>
          </p:cNvPr>
          <p:cNvSpPr txBox="1"/>
          <p:nvPr/>
        </p:nvSpPr>
        <p:spPr>
          <a:xfrm>
            <a:off x="8536679" y="6112393"/>
            <a:ext cx="288032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上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F3AD88-A461-8D4C-B11F-C5ADFA8F354E}"/>
              </a:ext>
            </a:extLst>
          </p:cNvPr>
          <p:cNvSpPr txBox="1"/>
          <p:nvPr/>
        </p:nvSpPr>
        <p:spPr>
          <a:xfrm>
            <a:off x="9975486" y="6112393"/>
            <a:ext cx="288032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44430CC-05F9-CD4F-B6F3-1D1BFFF75703}"/>
              </a:ext>
            </a:extLst>
          </p:cNvPr>
          <p:cNvSpPr txBox="1"/>
          <p:nvPr/>
        </p:nvSpPr>
        <p:spPr>
          <a:xfrm>
            <a:off x="10266783" y="6112393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\r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6AC01DC-DDE6-0346-8010-F28F970C368F}"/>
              </a:ext>
            </a:extLst>
          </p:cNvPr>
          <p:cNvSpPr txBox="1"/>
          <p:nvPr/>
        </p:nvSpPr>
        <p:spPr>
          <a:xfrm>
            <a:off x="10698831" y="6112393"/>
            <a:ext cx="432048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\n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66E8ED6-62C6-8C4D-A51E-5F70942E8A14}"/>
              </a:ext>
            </a:extLst>
          </p:cNvPr>
          <p:cNvSpPr txBox="1"/>
          <p:nvPr/>
        </p:nvSpPr>
        <p:spPr>
          <a:xfrm>
            <a:off x="8823358" y="6112393"/>
            <a:ext cx="288032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J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78C26E9-5716-734C-AC48-BA9A71E843C6}"/>
              </a:ext>
            </a:extLst>
          </p:cNvPr>
          <p:cNvSpPr txBox="1"/>
          <p:nvPr/>
        </p:nvSpPr>
        <p:spPr>
          <a:xfrm>
            <a:off x="9111390" y="6112393"/>
            <a:ext cx="288032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CB3AD34-60B1-484F-B2FE-9EB14FFADBEC}"/>
              </a:ext>
            </a:extLst>
          </p:cNvPr>
          <p:cNvSpPr txBox="1"/>
          <p:nvPr/>
        </p:nvSpPr>
        <p:spPr>
          <a:xfrm>
            <a:off x="9399422" y="6112393"/>
            <a:ext cx="288032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2E8BE74-3099-9040-8EDC-56E8BABF811B}"/>
              </a:ext>
            </a:extLst>
          </p:cNvPr>
          <p:cNvSpPr txBox="1"/>
          <p:nvPr/>
        </p:nvSpPr>
        <p:spPr>
          <a:xfrm>
            <a:off x="9687454" y="6112393"/>
            <a:ext cx="288032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77163C6C-2AD5-3B4D-8D7D-D2F5F5D304C9}"/>
              </a:ext>
            </a:extLst>
          </p:cNvPr>
          <p:cNvCxnSpPr>
            <a:stCxn id="25" idx="2"/>
            <a:endCxn id="32" idx="3"/>
          </p:cNvCxnSpPr>
          <p:nvPr/>
        </p:nvCxnSpPr>
        <p:spPr>
          <a:xfrm rot="5400000">
            <a:off x="10826728" y="5688206"/>
            <a:ext cx="913006" cy="3047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A3383425-EBA3-1648-B6C2-2FC148DB1B55}"/>
              </a:ext>
            </a:extLst>
          </p:cNvPr>
          <p:cNvSpPr/>
          <p:nvPr/>
        </p:nvSpPr>
        <p:spPr>
          <a:xfrm>
            <a:off x="5514256" y="5945249"/>
            <a:ext cx="2168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s2 = </a:t>
            </a:r>
            <a:r>
              <a:rPr lang="en-US" altLang="zh-CN" dirty="0" err="1">
                <a:solidFill>
                  <a:srgbClr val="C00000"/>
                </a:solidFill>
              </a:rPr>
              <a:t>input.nextLine</a:t>
            </a:r>
            <a:r>
              <a:rPr lang="en-US" altLang="zh-CN" dirty="0">
                <a:solidFill>
                  <a:srgbClr val="C00000"/>
                </a:solidFill>
              </a:rPr>
              <a:t>();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F32D63BE-5D45-AF48-A8F9-75478FD93BD0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5370239" y="6297059"/>
            <a:ext cx="230234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00B2ADD3-8C42-A54A-99D0-6733F713CEBD}"/>
              </a:ext>
            </a:extLst>
          </p:cNvPr>
          <p:cNvSpPr txBox="1"/>
          <p:nvPr/>
        </p:nvSpPr>
        <p:spPr>
          <a:xfrm>
            <a:off x="5060212" y="6129915"/>
            <a:ext cx="254690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60CE262-BDE8-FD4A-BA03-EA3F2732D7DC}"/>
              </a:ext>
            </a:extLst>
          </p:cNvPr>
          <p:cNvSpPr txBox="1"/>
          <p:nvPr/>
        </p:nvSpPr>
        <p:spPr>
          <a:xfrm>
            <a:off x="5298232" y="6307323"/>
            <a:ext cx="235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s2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=</a:t>
            </a:r>
            <a:r>
              <a:rPr kumimoji="1" lang="zh-CN" altLang="en-US" dirty="0">
                <a:solidFill>
                  <a:srgbClr val="0070C0"/>
                </a:solidFill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“</a:t>
            </a:r>
            <a:r>
              <a:rPr kumimoji="1" lang="zh-CN" altLang="en-US" dirty="0">
                <a:solidFill>
                  <a:srgbClr val="0070C0"/>
                </a:solidFill>
              </a:rPr>
              <a:t>我们在上</a:t>
            </a:r>
            <a:r>
              <a:rPr kumimoji="1" lang="en-US" altLang="zh-CN" dirty="0">
                <a:solidFill>
                  <a:srgbClr val="0070C0"/>
                </a:solidFill>
              </a:rPr>
              <a:t>JAVA</a:t>
            </a:r>
            <a:r>
              <a:rPr kumimoji="1" lang="zh-CN" altLang="en-US" dirty="0">
                <a:solidFill>
                  <a:srgbClr val="0070C0"/>
                </a:solidFill>
              </a:rPr>
              <a:t>课</a:t>
            </a:r>
            <a:r>
              <a:rPr kumimoji="1" lang="en-US" altLang="zh-CN" dirty="0">
                <a:solidFill>
                  <a:srgbClr val="0070C0"/>
                </a:solidFill>
              </a:rPr>
              <a:t>”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716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79</a:t>
            </a:fld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76685"/>
              </p:ext>
            </p:extLst>
          </p:nvPr>
        </p:nvGraphicFramePr>
        <p:xfrm>
          <a:off x="703967" y="1278690"/>
          <a:ext cx="10784066" cy="305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79" name="Picture" r:id="rId4" imgW="4915080" imgH="1397160" progId="Word.Picture.8">
                  <p:embed/>
                </p:oleObj>
              </mc:Choice>
              <mc:Fallback>
                <p:oleObj name="Picture" r:id="rId4" imgW="4915080" imgH="1397160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967" y="1278690"/>
                        <a:ext cx="10784066" cy="305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bject 2">
            <a:extLst>
              <a:ext uri="{FF2B5EF4-FFF2-40B4-BE49-F238E27FC236}">
                <a16:creationId xmlns:a16="http://schemas.microsoft.com/office/drawing/2014/main" id="{9909D2E9-BAA1-AD43-8D9C-81CCB3D89943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BD8737-844E-E349-BE06-0A7807EFAB8C}"/>
              </a:ext>
            </a:extLst>
          </p:cNvPr>
          <p:cNvSpPr txBox="1"/>
          <p:nvPr/>
        </p:nvSpPr>
        <p:spPr>
          <a:xfrm>
            <a:off x="6600056" y="1667985"/>
            <a:ext cx="3192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判断某个字符串和</a:t>
            </a:r>
            <a:r>
              <a:rPr lang="en-US" altLang="zh-CN" sz="16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zh-CN" altLang="en-US" sz="16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是否相等</a:t>
            </a:r>
            <a:endParaRPr lang="zh-CN" altLang="en-US" sz="160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3D201D-1CE3-B04F-B9AA-A8DD6465064F}"/>
              </a:ext>
            </a:extLst>
          </p:cNvPr>
          <p:cNvSpPr txBox="1"/>
          <p:nvPr/>
        </p:nvSpPr>
        <p:spPr>
          <a:xfrm>
            <a:off x="8472264" y="2010326"/>
            <a:ext cx="3192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忽略大小写的相等判断</a:t>
            </a:r>
            <a:endParaRPr lang="zh-CN" altLang="en-US" sz="160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F9EF00-04C2-1846-B309-925BE99951D2}"/>
              </a:ext>
            </a:extLst>
          </p:cNvPr>
          <p:cNvSpPr txBox="1"/>
          <p:nvPr/>
        </p:nvSpPr>
        <p:spPr>
          <a:xfrm>
            <a:off x="8999088" y="2911239"/>
            <a:ext cx="3192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比较某个字符串和</a:t>
            </a:r>
            <a:r>
              <a:rPr lang="en" altLang="zh-CN" sz="16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zh-CN" altLang="en-US" sz="16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的大小关系</a:t>
            </a:r>
            <a:endParaRPr lang="zh-CN" altLang="en-US" sz="160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E7A49E-EF93-4A49-B957-39318F7F29A1}"/>
              </a:ext>
            </a:extLst>
          </p:cNvPr>
          <p:cNvSpPr txBox="1"/>
          <p:nvPr/>
        </p:nvSpPr>
        <p:spPr>
          <a:xfrm>
            <a:off x="9192344" y="3490873"/>
            <a:ext cx="3192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忽略大小写的大小关系比较</a:t>
            </a:r>
            <a:endParaRPr lang="zh-CN" altLang="en-US" sz="160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52542F-35F3-F949-9F6A-3C8336E7961F}"/>
              </a:ext>
            </a:extLst>
          </p:cNvPr>
          <p:cNvSpPr txBox="1"/>
          <p:nvPr/>
        </p:nvSpPr>
        <p:spPr>
          <a:xfrm>
            <a:off x="9192344" y="3882022"/>
            <a:ext cx="3192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判断是否以某个前缀开始</a:t>
            </a:r>
            <a:endParaRPr lang="zh-CN" altLang="en-US" sz="160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459C90-8E05-3047-8221-7E5A99228783}"/>
              </a:ext>
            </a:extLst>
          </p:cNvPr>
          <p:cNvSpPr txBox="1"/>
          <p:nvPr/>
        </p:nvSpPr>
        <p:spPr>
          <a:xfrm>
            <a:off x="9192344" y="4250909"/>
            <a:ext cx="3192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206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判断是否以某个后缀结束</a:t>
            </a:r>
            <a:endParaRPr lang="zh-CN" altLang="en-US" sz="160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7602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844825"/>
            <a:ext cx="8170863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8FDBABA1-4E42-ED45-A9C0-5C0EB97EAD1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8936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80</a:t>
            </a:fld>
            <a:endParaRPr lang="zh-CN" alt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10845"/>
              </p:ext>
            </p:extLst>
          </p:nvPr>
        </p:nvGraphicFramePr>
        <p:xfrm>
          <a:off x="1717675" y="1575148"/>
          <a:ext cx="8751888" cy="203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23" name="Picture" r:id="rId4" imgW="4929338" imgH="1143787" progId="Word.Picture.8">
                  <p:embed/>
                </p:oleObj>
              </mc:Choice>
              <mc:Fallback>
                <p:oleObj name="Picture" r:id="rId4" imgW="4929338" imgH="1143787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675" y="1575148"/>
                        <a:ext cx="8751888" cy="203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" descr="aakmnuh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3918298"/>
            <a:ext cx="8329612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/>
        </p:nvCxnSpPr>
        <p:spPr>
          <a:xfrm flipV="1">
            <a:off x="6023992" y="5877272"/>
            <a:ext cx="648072" cy="479078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603304" y="635635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不包含该位置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9192344" y="5877272"/>
            <a:ext cx="648072" cy="479078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849852" y="635214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包含该位置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50913" y="1199505"/>
            <a:ext cx="232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子串操作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39DAC7A8-B431-BA43-9C00-56DEFE91F489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6223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81</a:t>
            </a:fld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158392"/>
              </p:ext>
            </p:extLst>
          </p:nvPr>
        </p:nvGraphicFramePr>
        <p:xfrm>
          <a:off x="1353207" y="1911088"/>
          <a:ext cx="9361041" cy="4663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00" name="Picture" r:id="rId4" imgW="4918526" imgH="2453157" progId="Word.Picture.8">
                  <p:embed/>
                </p:oleObj>
              </mc:Choice>
              <mc:Fallback>
                <p:oleObj name="Picture" r:id="rId4" imgW="4918526" imgH="2453157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3207" y="1911088"/>
                        <a:ext cx="9361041" cy="4663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871864" y="1586747"/>
            <a:ext cx="232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字符串中进行查找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398A886-ECE0-7248-9027-EF88E3A53C63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0368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27648" y="184482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“</a:t>
            </a: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Welcome to JAVA and please do some TESTS</a:t>
            </a:r>
            <a:r>
              <a:rPr lang="en-US" altLang="zh-CN" sz="2400" dirty="0"/>
              <a:t>  </a:t>
            </a:r>
            <a:r>
              <a:rPr lang="zh-CN" altLang="en-US" sz="3200" b="1" dirty="0">
                <a:solidFill>
                  <a:srgbClr val="C00000"/>
                </a:solidFill>
              </a:rPr>
              <a:t>”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C62AF-48A1-1646-81F0-E8563EE15DB4}"/>
              </a:ext>
            </a:extLst>
          </p:cNvPr>
          <p:cNvSpPr txBox="1"/>
          <p:nvPr/>
        </p:nvSpPr>
        <p:spPr>
          <a:xfrm>
            <a:off x="3071664" y="270892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去除字符串首尾的空格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1BD0C2-6B56-4842-A5E6-52F212770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20" y="3580888"/>
            <a:ext cx="7992380" cy="847514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374FE4B-182A-CC4B-9C50-FC90942AF3D5}"/>
              </a:ext>
            </a:extLst>
          </p:cNvPr>
          <p:cNvCxnSpPr>
            <a:stCxn id="6" idx="2"/>
          </p:cNvCxnSpPr>
          <p:nvPr/>
        </p:nvCxnSpPr>
        <p:spPr>
          <a:xfrm>
            <a:off x="6132004" y="2429600"/>
            <a:ext cx="0" cy="99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2">
            <a:extLst>
              <a:ext uri="{FF2B5EF4-FFF2-40B4-BE49-F238E27FC236}">
                <a16:creationId xmlns:a16="http://schemas.microsoft.com/office/drawing/2014/main" id="{3F49272A-7235-FA40-B580-805855660876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5568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C62AF-48A1-1646-81F0-E8563EE15DB4}"/>
              </a:ext>
            </a:extLst>
          </p:cNvPr>
          <p:cNvSpPr txBox="1"/>
          <p:nvPr/>
        </p:nvSpPr>
        <p:spPr>
          <a:xfrm>
            <a:off x="3071664" y="270892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[12,20]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的子串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374FE4B-182A-CC4B-9C50-FC90942AF3D5}"/>
              </a:ext>
            </a:extLst>
          </p:cNvPr>
          <p:cNvCxnSpPr>
            <a:cxnSpLocks/>
          </p:cNvCxnSpPr>
          <p:nvPr/>
        </p:nvCxnSpPr>
        <p:spPr>
          <a:xfrm>
            <a:off x="6132004" y="2429600"/>
            <a:ext cx="0" cy="99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D5B49C6E-BFC7-004C-A31D-5CDC1A418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9" y="3630758"/>
            <a:ext cx="8136395" cy="989261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956C0A74-5777-2D4B-80E5-1A451B3639D1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7C0EDE-11D8-9040-8142-FAB9E6AAC8C6}"/>
              </a:ext>
            </a:extLst>
          </p:cNvPr>
          <p:cNvSpPr txBox="1"/>
          <p:nvPr/>
        </p:nvSpPr>
        <p:spPr>
          <a:xfrm>
            <a:off x="2927648" y="184482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“</a:t>
            </a: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Welcome to JAVA and please do some TESTS</a:t>
            </a:r>
            <a:r>
              <a:rPr lang="en-US" altLang="zh-CN" sz="2400" dirty="0"/>
              <a:t>  </a:t>
            </a:r>
            <a:r>
              <a:rPr lang="zh-CN" altLang="en-US" sz="3200" b="1" dirty="0">
                <a:solidFill>
                  <a:srgbClr val="C00000"/>
                </a:solidFill>
              </a:rPr>
              <a:t>”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9071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C62AF-48A1-1646-81F0-E8563EE15DB4}"/>
              </a:ext>
            </a:extLst>
          </p:cNvPr>
          <p:cNvSpPr txBox="1"/>
          <p:nvPr/>
        </p:nvSpPr>
        <p:spPr>
          <a:xfrm>
            <a:off x="3071664" y="270892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子串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374FE4B-182A-CC4B-9C50-FC90942AF3D5}"/>
              </a:ext>
            </a:extLst>
          </p:cNvPr>
          <p:cNvCxnSpPr>
            <a:cxnSpLocks/>
          </p:cNvCxnSpPr>
          <p:nvPr/>
        </p:nvCxnSpPr>
        <p:spPr>
          <a:xfrm>
            <a:off x="6132004" y="2429600"/>
            <a:ext cx="0" cy="99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FA4204C-E203-354D-93B2-177A2BF85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531628"/>
            <a:ext cx="8568444" cy="8767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6178E6-477F-6A4B-8C9F-0C8876112FB2}"/>
              </a:ext>
            </a:extLst>
          </p:cNvPr>
          <p:cNvSpPr txBox="1"/>
          <p:nvPr/>
        </p:nvSpPr>
        <p:spPr>
          <a:xfrm>
            <a:off x="2927648" y="184482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“</a:t>
            </a: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Welcome to JAVA and please do some TESTS</a:t>
            </a:r>
            <a:r>
              <a:rPr lang="en-US" altLang="zh-CN" sz="2400" dirty="0"/>
              <a:t>  </a:t>
            </a:r>
            <a:r>
              <a:rPr lang="zh-CN" altLang="en-US" sz="3200" b="1" dirty="0">
                <a:solidFill>
                  <a:srgbClr val="C00000"/>
                </a:solidFill>
              </a:rPr>
              <a:t>”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680C5ED-C24D-6C44-8EAE-160B56279D1F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5878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C62AF-48A1-1646-81F0-E8563EE15DB4}"/>
              </a:ext>
            </a:extLst>
          </p:cNvPr>
          <p:cNvSpPr txBox="1"/>
          <p:nvPr/>
        </p:nvSpPr>
        <p:spPr>
          <a:xfrm>
            <a:off x="3071664" y="270892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子串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374FE4B-182A-CC4B-9C50-FC90942AF3D5}"/>
              </a:ext>
            </a:extLst>
          </p:cNvPr>
          <p:cNvCxnSpPr>
            <a:cxnSpLocks/>
          </p:cNvCxnSpPr>
          <p:nvPr/>
        </p:nvCxnSpPr>
        <p:spPr>
          <a:xfrm>
            <a:off x="6132004" y="2429600"/>
            <a:ext cx="0" cy="99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FA4204C-E203-354D-93B2-177A2BF85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531628"/>
            <a:ext cx="8568444" cy="8767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8E30D6-7ED7-B248-AFA8-6A8B0A183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73" y="5271523"/>
            <a:ext cx="8694975" cy="865172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A9589A5-D8E7-AA46-A2AA-12E0490BBBE7}"/>
              </a:ext>
            </a:extLst>
          </p:cNvPr>
          <p:cNvCxnSpPr/>
          <p:nvPr/>
        </p:nvCxnSpPr>
        <p:spPr>
          <a:xfrm>
            <a:off x="6135213" y="4149081"/>
            <a:ext cx="0" cy="99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2">
            <a:extLst>
              <a:ext uri="{FF2B5EF4-FFF2-40B4-BE49-F238E27FC236}">
                <a16:creationId xmlns:a16="http://schemas.microsoft.com/office/drawing/2014/main" id="{2BAF0F5E-866E-8247-9753-1C32A3FD85C5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D1DDAB-7ABE-F646-8BE6-498783AB9606}"/>
              </a:ext>
            </a:extLst>
          </p:cNvPr>
          <p:cNvSpPr txBox="1"/>
          <p:nvPr/>
        </p:nvSpPr>
        <p:spPr>
          <a:xfrm>
            <a:off x="2927648" y="184482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“</a:t>
            </a: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Welcome to JAVA and please do some TESTS</a:t>
            </a:r>
            <a:r>
              <a:rPr lang="en-US" altLang="zh-CN" sz="2400" dirty="0"/>
              <a:t>  </a:t>
            </a:r>
            <a:r>
              <a:rPr lang="zh-CN" altLang="en-US" sz="3200" b="1" dirty="0">
                <a:solidFill>
                  <a:srgbClr val="C00000"/>
                </a:solidFill>
              </a:rPr>
              <a:t>”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818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C62AF-48A1-1646-81F0-E8563EE15DB4}"/>
              </a:ext>
            </a:extLst>
          </p:cNvPr>
          <p:cNvSpPr txBox="1"/>
          <p:nvPr/>
        </p:nvSpPr>
        <p:spPr>
          <a:xfrm>
            <a:off x="3071664" y="270892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[J,T]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之间的子串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374FE4B-182A-CC4B-9C50-FC90942AF3D5}"/>
              </a:ext>
            </a:extLst>
          </p:cNvPr>
          <p:cNvCxnSpPr>
            <a:cxnSpLocks/>
          </p:cNvCxnSpPr>
          <p:nvPr/>
        </p:nvCxnSpPr>
        <p:spPr>
          <a:xfrm>
            <a:off x="6132004" y="2429600"/>
            <a:ext cx="0" cy="99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15CA3BE-95D9-324A-A784-768A0E6AD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70" y="3651586"/>
            <a:ext cx="8482417" cy="17691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4FA5AC-DBE0-2345-99B8-11EDBD16D3DD}"/>
              </a:ext>
            </a:extLst>
          </p:cNvPr>
          <p:cNvSpPr txBox="1"/>
          <p:nvPr/>
        </p:nvSpPr>
        <p:spPr>
          <a:xfrm>
            <a:off x="2927648" y="184482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“</a:t>
            </a: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Welcome to JAVA and please do some TESTS</a:t>
            </a:r>
            <a:r>
              <a:rPr lang="en-US" altLang="zh-CN" sz="2400" dirty="0"/>
              <a:t>  </a:t>
            </a:r>
            <a:r>
              <a:rPr lang="zh-CN" altLang="en-US" sz="3200" b="1" dirty="0">
                <a:solidFill>
                  <a:srgbClr val="C00000"/>
                </a:solidFill>
              </a:rPr>
              <a:t>”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CD8D91FB-F1C1-E240-8A5C-DA77E61901DC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125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C62AF-48A1-1646-81F0-E8563EE15DB4}"/>
              </a:ext>
            </a:extLst>
          </p:cNvPr>
          <p:cNvSpPr txBox="1"/>
          <p:nvPr/>
        </p:nvSpPr>
        <p:spPr>
          <a:xfrm>
            <a:off x="3071664" y="270892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前最后一个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的位置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374FE4B-182A-CC4B-9C50-FC90942AF3D5}"/>
              </a:ext>
            </a:extLst>
          </p:cNvPr>
          <p:cNvCxnSpPr>
            <a:cxnSpLocks/>
          </p:cNvCxnSpPr>
          <p:nvPr/>
        </p:nvCxnSpPr>
        <p:spPr>
          <a:xfrm>
            <a:off x="6132004" y="2429600"/>
            <a:ext cx="0" cy="99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76D082E-A91F-8B41-AED8-D6D5248A6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04" y="3613054"/>
            <a:ext cx="8229601" cy="13005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A5B97DA-1E40-2149-8890-06F44238ECF7}"/>
              </a:ext>
            </a:extLst>
          </p:cNvPr>
          <p:cNvSpPr txBox="1"/>
          <p:nvPr/>
        </p:nvSpPr>
        <p:spPr>
          <a:xfrm>
            <a:off x="2927648" y="184482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“</a:t>
            </a: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Welcome to JAVA and please do some TESTS</a:t>
            </a:r>
            <a:r>
              <a:rPr lang="en-US" altLang="zh-CN" sz="2400" dirty="0"/>
              <a:t>  </a:t>
            </a:r>
            <a:r>
              <a:rPr lang="zh-CN" altLang="en-US" sz="3200" b="1" dirty="0">
                <a:solidFill>
                  <a:srgbClr val="C00000"/>
                </a:solidFill>
              </a:rPr>
              <a:t>”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B32A932-6E25-FE49-80EF-9F491DD0A6C1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588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C62AF-48A1-1646-81F0-E8563EE15DB4}"/>
              </a:ext>
            </a:extLst>
          </p:cNvPr>
          <p:cNvSpPr txBox="1"/>
          <p:nvPr/>
        </p:nvSpPr>
        <p:spPr>
          <a:xfrm>
            <a:off x="3071664" y="270892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截取最后一个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前面的子串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374FE4B-182A-CC4B-9C50-FC90942AF3D5}"/>
              </a:ext>
            </a:extLst>
          </p:cNvPr>
          <p:cNvCxnSpPr>
            <a:cxnSpLocks/>
          </p:cNvCxnSpPr>
          <p:nvPr/>
        </p:nvCxnSpPr>
        <p:spPr>
          <a:xfrm>
            <a:off x="6132004" y="2429600"/>
            <a:ext cx="0" cy="99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0F9BE55-265B-7842-902B-976521703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85" y="3655482"/>
            <a:ext cx="8532439" cy="14576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6763D8-01DE-F847-98B4-87038AEB485E}"/>
              </a:ext>
            </a:extLst>
          </p:cNvPr>
          <p:cNvSpPr txBox="1"/>
          <p:nvPr/>
        </p:nvSpPr>
        <p:spPr>
          <a:xfrm>
            <a:off x="2927648" y="1844825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“</a:t>
            </a: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Welcome to JAVA and please do some TESTS</a:t>
            </a:r>
            <a:r>
              <a:rPr lang="en-US" altLang="zh-CN" sz="2400" dirty="0"/>
              <a:t>  </a:t>
            </a:r>
            <a:r>
              <a:rPr lang="zh-CN" altLang="en-US" sz="3200" b="1" dirty="0">
                <a:solidFill>
                  <a:srgbClr val="C00000"/>
                </a:solidFill>
              </a:rPr>
              <a:t>”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F32BC23-2C32-B94C-BCCC-39F6C1E56C7F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8269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81200" y="3212977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Kim  Jones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19736" y="227687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给定一个字符串，识别出名和姓？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99E038E-8FBE-2E40-9CD8-2DDEC3544A5E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03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32004" y="1649994"/>
            <a:ext cx="7996445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Courier New" pitchFamily="49" charset="0"/>
                <a:ea typeface="宋体" charset="-122"/>
              </a:rPr>
              <a:t>datatype</a:t>
            </a:r>
            <a:r>
              <a:rPr lang="en-US" altLang="zh-CN" sz="2000" b="1" dirty="0">
                <a:solidFill>
                  <a:schemeClr val="accent2"/>
                </a:solidFill>
                <a:latin typeface="Courier New" pitchFamily="49" charset="0"/>
                <a:ea typeface="宋体" charset="-122"/>
              </a:rPr>
              <a:t>[]</a:t>
            </a:r>
            <a:r>
              <a:rPr lang="en-US" altLang="zh-CN" sz="2000" dirty="0">
                <a:solidFill>
                  <a:srgbClr val="000000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ea typeface="宋体" charset="-122"/>
              </a:rPr>
              <a:t>arrayRefVar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itchFamily="49" charset="0"/>
                <a:ea typeface="宋体" charset="-122"/>
              </a:rPr>
              <a:t>= </a:t>
            </a:r>
            <a:r>
              <a:rPr lang="en-US" altLang="zh-CN" sz="2000" b="1" dirty="0">
                <a:solidFill>
                  <a:schemeClr val="accent2"/>
                </a:solidFill>
                <a:latin typeface="Courier New" pitchFamily="49" charset="0"/>
                <a:ea typeface="宋体" charset="-122"/>
              </a:rPr>
              <a:t>new</a:t>
            </a:r>
            <a:r>
              <a:rPr lang="en-US" altLang="zh-CN" sz="2000" dirty="0">
                <a:solidFill>
                  <a:srgbClr val="000000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000" b="1" dirty="0" err="1">
                <a:solidFill>
                  <a:schemeClr val="accent1"/>
                </a:solidFill>
                <a:latin typeface="Courier New" pitchFamily="49" charset="0"/>
                <a:ea typeface="宋体" charset="-122"/>
              </a:rPr>
              <a:t>datatype</a:t>
            </a:r>
            <a:r>
              <a:rPr lang="en-US" altLang="zh-CN" sz="2000" b="1" dirty="0">
                <a:solidFill>
                  <a:schemeClr val="accent2"/>
                </a:solidFill>
                <a:latin typeface="Courier New" pitchFamily="49" charset="0"/>
                <a:ea typeface="宋体" charset="-122"/>
              </a:rPr>
              <a:t>[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ea typeface="宋体" charset="-122"/>
              </a:rPr>
              <a:t>arraySize</a:t>
            </a:r>
            <a:r>
              <a:rPr lang="en-US" altLang="zh-CN" sz="2000" b="1" dirty="0">
                <a:solidFill>
                  <a:schemeClr val="accent2"/>
                </a:solidFill>
                <a:latin typeface="Courier New" pitchFamily="49" charset="0"/>
                <a:ea typeface="宋体" charset="-122"/>
              </a:rPr>
              <a:t>]</a:t>
            </a:r>
            <a:r>
              <a:rPr lang="en-US" altLang="zh-CN" sz="2000" dirty="0">
                <a:solidFill>
                  <a:srgbClr val="000000"/>
                </a:solidFill>
                <a:latin typeface="Courier New" pitchFamily="49" charset="0"/>
                <a:ea typeface="宋体" charset="-122"/>
              </a:rPr>
              <a:t>;</a:t>
            </a:r>
          </a:p>
          <a:p>
            <a:pPr>
              <a:spcBef>
                <a:spcPct val="75000"/>
              </a:spcBef>
              <a:buFont typeface="Monotype Sorts" pitchFamily="2" charset="2"/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itchFamily="49" charset="0"/>
                <a:ea typeface="宋体" charset="-122"/>
              </a:rPr>
              <a:t>double[] </a:t>
            </a:r>
            <a:r>
              <a:rPr lang="en-US" altLang="zh-CN" dirty="0" err="1">
                <a:solidFill>
                  <a:srgbClr val="000000"/>
                </a:solidFill>
                <a:latin typeface="Courier New" pitchFamily="49" charset="0"/>
                <a:ea typeface="宋体" charset="-122"/>
              </a:rPr>
              <a:t>myList</a:t>
            </a:r>
            <a:r>
              <a:rPr lang="en-US" altLang="zh-CN" dirty="0">
                <a:solidFill>
                  <a:srgbClr val="000000"/>
                </a:solidFill>
                <a:latin typeface="Courier New" pitchFamily="49" charset="0"/>
                <a:ea typeface="宋体" charset="-122"/>
              </a:rPr>
              <a:t> = new double[10];</a:t>
            </a:r>
            <a:endParaRPr lang="en-US" altLang="zh-CN" sz="1400" dirty="0">
              <a:solidFill>
                <a:srgbClr val="000000"/>
              </a:solidFill>
              <a:latin typeface="Courier New" pitchFamily="49" charset="0"/>
              <a:ea typeface="宋体" charset="-122"/>
            </a:endParaRPr>
          </a:p>
          <a:p>
            <a:pPr>
              <a:spcBef>
                <a:spcPct val="150000"/>
              </a:spcBef>
            </a:pPr>
            <a:r>
              <a:rPr lang="en-US" altLang="zh-CN" sz="2000" b="1" dirty="0" err="1">
                <a:solidFill>
                  <a:schemeClr val="accent1"/>
                </a:solidFill>
                <a:latin typeface="Courier New" pitchFamily="49" charset="0"/>
                <a:ea typeface="宋体" charset="-122"/>
              </a:rPr>
              <a:t>datatype</a:t>
            </a:r>
            <a:r>
              <a:rPr lang="en-US" altLang="zh-CN" sz="2000" b="1" dirty="0">
                <a:solidFill>
                  <a:schemeClr val="accent1"/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ea typeface="宋体" charset="-122"/>
              </a:rPr>
              <a:t>arrayRefVar</a:t>
            </a:r>
            <a:r>
              <a:rPr lang="en-US" altLang="zh-CN" sz="2000" b="1" dirty="0">
                <a:solidFill>
                  <a:schemeClr val="accent2"/>
                </a:solidFill>
                <a:latin typeface="Courier New" pitchFamily="49" charset="0"/>
                <a:ea typeface="宋体" charset="-122"/>
              </a:rPr>
              <a:t>[]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ea typeface="宋体" charset="-122"/>
              </a:rPr>
              <a:t> = </a:t>
            </a:r>
            <a:r>
              <a:rPr lang="en-US" altLang="zh-CN" sz="2000" b="1" dirty="0">
                <a:solidFill>
                  <a:schemeClr val="accent2"/>
                </a:solidFill>
                <a:latin typeface="Courier New" pitchFamily="49" charset="0"/>
                <a:ea typeface="宋体" charset="-122"/>
              </a:rPr>
              <a:t>new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ea typeface="宋体" charset="-122"/>
              </a:rPr>
              <a:t> </a:t>
            </a:r>
            <a:r>
              <a:rPr lang="en-US" altLang="zh-CN" sz="2000" b="1" dirty="0" err="1">
                <a:solidFill>
                  <a:schemeClr val="accent1"/>
                </a:solidFill>
                <a:latin typeface="Courier New" pitchFamily="49" charset="0"/>
                <a:ea typeface="宋体" charset="-122"/>
              </a:rPr>
              <a:t>datatype</a:t>
            </a:r>
            <a:r>
              <a:rPr lang="en-US" altLang="zh-CN" sz="2000" b="1" dirty="0">
                <a:solidFill>
                  <a:schemeClr val="accent2"/>
                </a:solidFill>
                <a:latin typeface="Courier New" pitchFamily="49" charset="0"/>
                <a:ea typeface="宋体" charset="-122"/>
              </a:rPr>
              <a:t>[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ea typeface="宋体" charset="-122"/>
              </a:rPr>
              <a:t>arraySize</a:t>
            </a:r>
            <a:r>
              <a:rPr lang="en-US" altLang="zh-CN" sz="2000" b="1" dirty="0">
                <a:solidFill>
                  <a:schemeClr val="accent2"/>
                </a:solidFill>
                <a:latin typeface="Courier New" pitchFamily="49" charset="0"/>
                <a:ea typeface="宋体" charset="-122"/>
              </a:rPr>
              <a:t>]</a:t>
            </a:r>
            <a:r>
              <a:rPr lang="en-US" altLang="zh-CN" sz="2000" dirty="0">
                <a:solidFill>
                  <a:srgbClr val="000000"/>
                </a:solidFill>
                <a:latin typeface="Courier New" pitchFamily="49" charset="0"/>
                <a:ea typeface="宋体" charset="-122"/>
              </a:rPr>
              <a:t>;</a:t>
            </a:r>
          </a:p>
          <a:p>
            <a:pPr>
              <a:spcBef>
                <a:spcPct val="75000"/>
              </a:spcBef>
              <a:buFont typeface="Monotype Sorts" pitchFamily="2" charset="2"/>
              <a:buNone/>
            </a:pPr>
            <a:r>
              <a:rPr lang="en-US" altLang="zh-CN" dirty="0">
                <a:solidFill>
                  <a:srgbClr val="000000"/>
                </a:solidFill>
                <a:latin typeface="Courier New" pitchFamily="49" charset="0"/>
                <a:ea typeface="宋体" charset="-122"/>
              </a:rPr>
              <a:t>double </a:t>
            </a:r>
            <a:r>
              <a:rPr lang="en-US" altLang="zh-CN" dirty="0" err="1">
                <a:solidFill>
                  <a:srgbClr val="000000"/>
                </a:solidFill>
                <a:latin typeface="Courier New" pitchFamily="49" charset="0"/>
                <a:ea typeface="宋体" charset="-122"/>
              </a:rPr>
              <a:t>myList</a:t>
            </a:r>
            <a:r>
              <a:rPr lang="en-US" altLang="zh-CN" dirty="0">
                <a:solidFill>
                  <a:srgbClr val="000000"/>
                </a:solidFill>
                <a:latin typeface="Courier New" pitchFamily="49" charset="0"/>
                <a:ea typeface="宋体" charset="-122"/>
              </a:rPr>
              <a:t>[] = new double[10];</a:t>
            </a:r>
            <a:endParaRPr lang="en-US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631505" y="4293097"/>
            <a:ext cx="820105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整型</a:t>
            </a: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初值为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0           		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[] i = new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[3];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实型初值为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0.0        	float[] f = new float[3];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布尔型初值为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false  	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boolean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[] b = new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boolean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[3];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字符型初值为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\u0000	char[] c = new char[3];</a:t>
            </a:r>
            <a:endParaRPr kumimoji="1" lang="en-US" altLang="zh-CN" sz="2000" kern="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7868175A-4E34-4F40-884B-C45A865E4760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8450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63552" y="1556793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 =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</a:t>
            </a:r>
            <a:r>
              <a:rPr lang="en-US" altLang="zh-CN" sz="2400" i="1" dirty="0" err="1">
                <a:solidFill>
                  <a:srgbClr val="C00000"/>
                </a:solidFill>
              </a:rPr>
              <a:t>indexOf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 ');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firstName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</a:t>
            </a:r>
            <a:r>
              <a:rPr lang="en-US" altLang="zh-CN" sz="2400" i="1" dirty="0" err="1">
                <a:solidFill>
                  <a:srgbClr val="C00000"/>
                </a:solidFill>
              </a:rPr>
              <a:t>substring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(0, k);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lastName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</a:t>
            </a:r>
            <a:r>
              <a:rPr lang="en-US" altLang="zh-CN" sz="2400" i="1" dirty="0" err="1">
                <a:solidFill>
                  <a:srgbClr val="C00000"/>
                </a:solidFill>
              </a:rPr>
              <a:t>substring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(k + 1);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1" y="3352801"/>
            <a:ext cx="6765925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B25EDF5E-92E4-C447-9D05-EBEA5A3A2426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489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91</a:t>
            </a:fld>
            <a:endParaRPr lang="zh-CN" altLang="en-US"/>
          </a:p>
        </p:txBody>
      </p:sp>
      <p:pic>
        <p:nvPicPr>
          <p:cNvPr id="7" name="Picture 6" descr="C:\Users\Administrator\Desktop\java课件\pics\04\屏幕快照 2017-10-11 下午3.05.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45" y="3251009"/>
            <a:ext cx="824641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423592" y="1916832"/>
            <a:ext cx="68407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存在大量对文本数据的处理</a:t>
            </a:r>
            <a:endParaRPr lang="en-US" altLang="zh-CN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e.g. TPC-H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测试数据集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81200" y="2881973"/>
            <a:ext cx="226368" cy="216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87688" y="2878162"/>
            <a:ext cx="1584176" cy="216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8" idx="2"/>
          </p:cNvCxnSpPr>
          <p:nvPr/>
        </p:nvCxnSpPr>
        <p:spPr>
          <a:xfrm>
            <a:off x="2094384" y="5051209"/>
            <a:ext cx="32920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94384" y="5555265"/>
            <a:ext cx="1409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实际是整数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79776" y="5564262"/>
            <a:ext cx="1409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实际是浮点数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079776" y="5022446"/>
            <a:ext cx="32920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065168" y="5341130"/>
            <a:ext cx="392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如果要对这些数值型的数进行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AVG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等统计操作，怎么办？</a:t>
            </a: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B5FCF6D9-0DEA-314D-8350-7058AA9542A6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C7DC1C-27AD-684C-B008-58A395C850A8}"/>
              </a:ext>
            </a:extLst>
          </p:cNvPr>
          <p:cNvSpPr txBox="1"/>
          <p:nvPr/>
        </p:nvSpPr>
        <p:spPr>
          <a:xfrm>
            <a:off x="2711624" y="1429005"/>
            <a:ext cx="6094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</a:rPr>
              <a:t>int/double… </a:t>
            </a:r>
            <a:r>
              <a:rPr lang="en-US" altLang="zh-CN" sz="2000" b="1" dirty="0">
                <a:solidFill>
                  <a:srgbClr val="002060"/>
                </a:solidFill>
                <a:sym typeface="Wingdings" panose="05000000000000000000" pitchFamily="2" charset="2"/>
              </a:rPr>
              <a:t></a:t>
            </a:r>
            <a:r>
              <a:rPr lang="en-US" altLang="zh-CN" sz="2000" b="1" dirty="0">
                <a:solidFill>
                  <a:srgbClr val="002060"/>
                </a:solidFill>
              </a:rPr>
              <a:t> String</a:t>
            </a:r>
            <a:endParaRPr lang="zh-CN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3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  <p:bldP spid="14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528" y="1754813"/>
            <a:ext cx="874846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rgbClr val="002060"/>
                </a:solidFill>
                <a:highlight>
                  <a:srgbClr val="FFFF00"/>
                </a:highlight>
              </a:rPr>
              <a:t>String to </a:t>
            </a:r>
            <a:r>
              <a:rPr lang="en-US" altLang="en-US" sz="2800" dirty="0" err="1">
                <a:solidFill>
                  <a:srgbClr val="002060"/>
                </a:solidFill>
                <a:highlight>
                  <a:srgbClr val="FFFF00"/>
                </a:highlight>
              </a:rPr>
              <a:t>int</a:t>
            </a:r>
            <a:r>
              <a:rPr lang="en-US" altLang="en-US" sz="2800" dirty="0">
                <a:solidFill>
                  <a:srgbClr val="002060"/>
                </a:solidFill>
                <a:highlight>
                  <a:srgbClr val="FFFF00"/>
                </a:highlight>
              </a:rPr>
              <a:t>/double</a:t>
            </a:r>
          </a:p>
          <a:p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intValue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Integer.</a:t>
            </a:r>
            <a:r>
              <a:rPr lang="en-US" altLang="en-US" sz="2400" i="1" dirty="0" err="1">
                <a:solidFill>
                  <a:schemeClr val="accent2"/>
                </a:solidFill>
              </a:rPr>
              <a:t>parseInt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intString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double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doubleValue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Double.</a:t>
            </a:r>
            <a:r>
              <a:rPr lang="en-US" altLang="en-US" sz="2400" i="1" dirty="0" err="1">
                <a:solidFill>
                  <a:schemeClr val="accent2"/>
                </a:solidFill>
              </a:rPr>
              <a:t>parseDouble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doubleString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en-US" altLang="en-US" sz="28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58EB61-9C9E-9F4B-8409-7C5A149FA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10" y="3452864"/>
            <a:ext cx="6692900" cy="1943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485633-1CAE-D842-9755-50A8138CB14C}"/>
              </a:ext>
            </a:extLst>
          </p:cNvPr>
          <p:cNvSpPr/>
          <p:nvPr/>
        </p:nvSpPr>
        <p:spPr>
          <a:xfrm>
            <a:off x="5303913" y="5395964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</a:rPr>
              <a:t>10 10.0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33698BC-5823-EE44-BEF8-64E7DA350C83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9828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93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04762" y="1196753"/>
            <a:ext cx="75433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en-US" sz="2800" dirty="0" err="1">
                <a:solidFill>
                  <a:srgbClr val="002060"/>
                </a:solidFill>
                <a:highlight>
                  <a:srgbClr val="FFFF00"/>
                </a:highlight>
              </a:rPr>
              <a:t>int</a:t>
            </a:r>
            <a:r>
              <a:rPr lang="en-US" altLang="en-US" sz="2800" dirty="0">
                <a:solidFill>
                  <a:srgbClr val="002060"/>
                </a:solidFill>
                <a:highlight>
                  <a:srgbClr val="FFFF00"/>
                </a:highlight>
              </a:rPr>
              <a:t>/double to String</a:t>
            </a:r>
          </a:p>
          <a:p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number = 2;</a:t>
            </a:r>
          </a:p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s = number;		//Error	</a:t>
            </a:r>
          </a:p>
          <a:p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s = number + </a:t>
            </a: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""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en-US" altLang="en-US" sz="28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4EEA00-3CB6-A44F-B0FA-9B476E163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08" y="3599146"/>
            <a:ext cx="6731000" cy="22606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9646FD8-01BB-9E41-BA7E-85B104E9988C}"/>
              </a:ext>
            </a:extLst>
          </p:cNvPr>
          <p:cNvSpPr/>
          <p:nvPr/>
        </p:nvSpPr>
        <p:spPr>
          <a:xfrm>
            <a:off x="5515553" y="5830705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</a:rPr>
              <a:t>10 10.0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6E158C50-D905-F946-9D2D-BA320CC09036}"/>
              </a:ext>
            </a:extLst>
          </p:cNvPr>
          <p:cNvSpPr txBox="1"/>
          <p:nvPr/>
        </p:nvSpPr>
        <p:spPr>
          <a:xfrm>
            <a:off x="457199" y="381000"/>
            <a:ext cx="671892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Sec-4: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数组与字符串 </a:t>
            </a:r>
            <a:r>
              <a:rPr lang="en-US" altLang="zh-CN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400" b="1" spc="-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字符串操作</a:t>
            </a:r>
            <a:endParaRPr lang="zh-CN" altLang="en-US" sz="2800" b="1" spc="-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03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46374</TotalTime>
  <Words>10455</Words>
  <Application>Microsoft Macintosh PowerPoint</Application>
  <PresentationFormat>宽屏</PresentationFormat>
  <Paragraphs>1746</Paragraphs>
  <Slides>93</Slides>
  <Notes>93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8" baseType="lpstr">
      <vt:lpstr>微软雅黑</vt:lpstr>
      <vt:lpstr>微软雅黑</vt:lpstr>
      <vt:lpstr>PingFang SC</vt:lpstr>
      <vt:lpstr>Arial</vt:lpstr>
      <vt:lpstr>Calibri</vt:lpstr>
      <vt:lpstr>Calibri Light</vt:lpstr>
      <vt:lpstr>Comic Sans MS</vt:lpstr>
      <vt:lpstr>Courier New</vt:lpstr>
      <vt:lpstr>Helvetica Neue</vt:lpstr>
      <vt:lpstr>Menlo</vt:lpstr>
      <vt:lpstr>Monotype Sorts</vt:lpstr>
      <vt:lpstr>Tahoma</vt:lpstr>
      <vt:lpstr>Wingdings</vt:lpstr>
      <vt:lpstr>Office 主题</vt:lpstr>
      <vt:lpstr>Picture</vt:lpstr>
      <vt:lpstr>JAVA语言程序设计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Sampling-based Hybrid Approximate Query Processing System in the Cloud</dc:title>
  <dc:creator>wyxallen</dc:creator>
  <cp:lastModifiedBy>lsswyx@gmail.com</cp:lastModifiedBy>
  <cp:revision>2052</cp:revision>
  <dcterms:created xsi:type="dcterms:W3CDTF">2014-08-07T06:31:00Z</dcterms:created>
  <dcterms:modified xsi:type="dcterms:W3CDTF">2023-03-28T01:27:32Z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